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73" r:id="rId3"/>
    <p:sldId id="257" r:id="rId4"/>
    <p:sldId id="267" r:id="rId5"/>
    <p:sldId id="258" r:id="rId6"/>
    <p:sldId id="268" r:id="rId7"/>
    <p:sldId id="269" r:id="rId8"/>
    <p:sldId id="260" r:id="rId9"/>
    <p:sldId id="276" r:id="rId10"/>
    <p:sldId id="261" r:id="rId11"/>
    <p:sldId id="262" r:id="rId12"/>
    <p:sldId id="263" r:id="rId13"/>
    <p:sldId id="264" r:id="rId14"/>
    <p:sldId id="265" r:id="rId15"/>
    <p:sldId id="271" r:id="rId16"/>
    <p:sldId id="275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E0A"/>
    <a:srgbClr val="F3E3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8" d="100"/>
          <a:sy n="98" d="100"/>
        </p:scale>
        <p:origin x="-1992" y="-9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8CE245-5295-4B12-B1FC-B830CEB9CC77}" type="datetimeFigureOut">
              <a:rPr lang="en-AU" smtClean="0"/>
              <a:t>8/09/2015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ABDFEF-628F-4349-A100-A63B007557E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16270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BDFEF-628F-4349-A100-A63B007557E1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92658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94D19-F865-4774-93CC-556F22F841CF}" type="datetimeFigureOut">
              <a:rPr lang="en-AU" smtClean="0"/>
              <a:t>8/09/2015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23882-53A0-48E5-9A8D-F7583563010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62416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94D19-F865-4774-93CC-556F22F841CF}" type="datetimeFigureOut">
              <a:rPr lang="en-AU" smtClean="0"/>
              <a:t>8/09/2015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23882-53A0-48E5-9A8D-F7583563010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7517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94D19-F865-4774-93CC-556F22F841CF}" type="datetimeFigureOut">
              <a:rPr lang="en-AU" smtClean="0"/>
              <a:t>8/09/2015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23882-53A0-48E5-9A8D-F7583563010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52997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94D19-F865-4774-93CC-556F22F841CF}" type="datetimeFigureOut">
              <a:rPr lang="en-AU" smtClean="0"/>
              <a:t>8/09/2015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23882-53A0-48E5-9A8D-F7583563010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89029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94D19-F865-4774-93CC-556F22F841CF}" type="datetimeFigureOut">
              <a:rPr lang="en-AU" smtClean="0"/>
              <a:t>8/09/2015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23882-53A0-48E5-9A8D-F7583563010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87644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94D19-F865-4774-93CC-556F22F841CF}" type="datetimeFigureOut">
              <a:rPr lang="en-AU" smtClean="0"/>
              <a:t>8/09/2015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23882-53A0-48E5-9A8D-F7583563010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91521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94D19-F865-4774-93CC-556F22F841CF}" type="datetimeFigureOut">
              <a:rPr lang="en-AU" smtClean="0"/>
              <a:t>8/09/2015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23882-53A0-48E5-9A8D-F7583563010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57631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94D19-F865-4774-93CC-556F22F841CF}" type="datetimeFigureOut">
              <a:rPr lang="en-AU" smtClean="0"/>
              <a:t>8/09/2015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23882-53A0-48E5-9A8D-F7583563010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12509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94D19-F865-4774-93CC-556F22F841CF}" type="datetimeFigureOut">
              <a:rPr lang="en-AU" smtClean="0"/>
              <a:t>8/09/2015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23882-53A0-48E5-9A8D-F7583563010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0912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94D19-F865-4774-93CC-556F22F841CF}" type="datetimeFigureOut">
              <a:rPr lang="en-AU" smtClean="0"/>
              <a:t>8/09/2015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23882-53A0-48E5-9A8D-F7583563010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38449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94D19-F865-4774-93CC-556F22F841CF}" type="datetimeFigureOut">
              <a:rPr lang="en-AU" smtClean="0"/>
              <a:t>8/09/2015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23882-53A0-48E5-9A8D-F7583563010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56786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94D19-F865-4774-93CC-556F22F841CF}" type="datetimeFigureOut">
              <a:rPr lang="en-AU" smtClean="0"/>
              <a:t>8/09/2015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B23882-53A0-48E5-9A8D-F7583563010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34290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2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microsoft.com/office/2007/relationships/hdphoto" Target="../media/hdphoto3.wdp"/><Relationship Id="rId9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3.png"/><Relationship Id="rId7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2.wdp"/><Relationship Id="rId4" Type="http://schemas.openxmlformats.org/officeDocument/2006/relationships/image" Target="../media/image14.png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2.png"/><Relationship Id="rId7" Type="http://schemas.openxmlformats.org/officeDocument/2006/relationships/image" Target="../media/image18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mjcarruthers\Desktop\gmk\IMG_51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405384"/>
            <a:ext cx="9720000" cy="6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80528" y="-121704"/>
            <a:ext cx="9543940" cy="1008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Chevron 13"/>
          <p:cNvSpPr/>
          <p:nvPr/>
        </p:nvSpPr>
        <p:spPr>
          <a:xfrm flipH="1">
            <a:off x="-540570" y="-1467544"/>
            <a:ext cx="5709769" cy="6664593"/>
          </a:xfrm>
          <a:prstGeom prst="chevron">
            <a:avLst>
              <a:gd name="adj" fmla="val 41841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590"/>
            <a:ext cx="1859454" cy="62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0"/>
            <a:ext cx="1529408" cy="764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Chevron 16"/>
          <p:cNvSpPr/>
          <p:nvPr/>
        </p:nvSpPr>
        <p:spPr>
          <a:xfrm flipH="1">
            <a:off x="2843808" y="-1467544"/>
            <a:ext cx="5709769" cy="6664593"/>
          </a:xfrm>
          <a:prstGeom prst="chevron">
            <a:avLst>
              <a:gd name="adj" fmla="val 41841"/>
            </a:avLst>
          </a:prstGeom>
          <a:solidFill>
            <a:schemeClr val="tx2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18" name="Chevron 17"/>
          <p:cNvSpPr/>
          <p:nvPr/>
        </p:nvSpPr>
        <p:spPr>
          <a:xfrm flipH="1">
            <a:off x="6279055" y="-1467544"/>
            <a:ext cx="5709769" cy="6664593"/>
          </a:xfrm>
          <a:prstGeom prst="chevron">
            <a:avLst>
              <a:gd name="adj" fmla="val 41841"/>
            </a:avLst>
          </a:prstGeom>
          <a:solidFill>
            <a:schemeClr val="tx2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5254168"/>
            <a:ext cx="866639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 w="0"/>
                <a:solidFill>
                  <a:srgbClr val="F8FE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GMK LOGISTICS </a:t>
            </a:r>
            <a:r>
              <a:rPr lang="en-US" sz="2400" b="1" dirty="0" smtClean="0">
                <a:ln w="0"/>
                <a:solidFill>
                  <a:srgbClr val="F8FE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(</a:t>
            </a:r>
            <a:r>
              <a:rPr lang="en-US" sz="2800" b="1" dirty="0" smtClean="0">
                <a:ln w="0"/>
                <a:solidFill>
                  <a:srgbClr val="F8FE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GMK</a:t>
            </a:r>
            <a:r>
              <a:rPr lang="en-US" sz="2400" b="1" dirty="0" smtClean="0">
                <a:ln w="0"/>
                <a:solidFill>
                  <a:srgbClr val="F8FE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)</a:t>
            </a:r>
            <a:r>
              <a:rPr lang="en-US" sz="2800" b="1" dirty="0" smtClean="0">
                <a:ln w="0"/>
                <a:solidFill>
                  <a:srgbClr val="F8FE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– NATIONAL </a:t>
            </a:r>
            <a:r>
              <a:rPr lang="en-US" sz="2800" b="1" dirty="0" smtClean="0">
                <a:ln w="0"/>
                <a:solidFill>
                  <a:srgbClr val="F8FE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WAREHOUSING AND </a:t>
            </a:r>
            <a:r>
              <a:rPr lang="en-US" sz="2800" b="1" dirty="0" smtClean="0">
                <a:ln w="0"/>
                <a:solidFill>
                  <a:srgbClr val="F8FE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TRANSPORT SERVICES PROPOSAL FOR TARKETT AUSTRALIA PTY LTD</a:t>
            </a:r>
          </a:p>
          <a:p>
            <a:pPr algn="r"/>
            <a:r>
              <a:rPr lang="en-US" sz="1600" b="1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September 2015</a:t>
            </a:r>
            <a:endParaRPr lang="en-A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9118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 descr="C:\Users\mjcarruthers\Desktop\gmk\IMG_5144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-170640"/>
            <a:ext cx="10260000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hevron 16"/>
          <p:cNvSpPr/>
          <p:nvPr/>
        </p:nvSpPr>
        <p:spPr>
          <a:xfrm flipH="1">
            <a:off x="-1620688" y="-2979712"/>
            <a:ext cx="5709769" cy="6664593"/>
          </a:xfrm>
          <a:prstGeom prst="chevron">
            <a:avLst>
              <a:gd name="adj" fmla="val 41841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18" name="Chevron 17"/>
          <p:cNvSpPr/>
          <p:nvPr/>
        </p:nvSpPr>
        <p:spPr>
          <a:xfrm flipH="1">
            <a:off x="1763688" y="-2979712"/>
            <a:ext cx="5709769" cy="6664593"/>
          </a:xfrm>
          <a:prstGeom prst="chevron">
            <a:avLst>
              <a:gd name="adj" fmla="val 41841"/>
            </a:avLst>
          </a:prstGeom>
          <a:solidFill>
            <a:schemeClr val="tx2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19" name="Chevron 18"/>
          <p:cNvSpPr/>
          <p:nvPr/>
        </p:nvSpPr>
        <p:spPr>
          <a:xfrm flipH="1">
            <a:off x="5220072" y="-2979712"/>
            <a:ext cx="5709769" cy="6664593"/>
          </a:xfrm>
          <a:prstGeom prst="chevron">
            <a:avLst>
              <a:gd name="adj" fmla="val 41841"/>
            </a:avLst>
          </a:prstGeom>
          <a:solidFill>
            <a:schemeClr val="tx2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6306" y="258829"/>
            <a:ext cx="76561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8FE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GMK SYDNEY WAREHOUSE BENEFITS</a:t>
            </a:r>
            <a:endParaRPr lang="en-AU" sz="2800" dirty="0">
              <a:solidFill>
                <a:srgbClr val="F8FE0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hevron 8"/>
          <p:cNvSpPr/>
          <p:nvPr/>
        </p:nvSpPr>
        <p:spPr>
          <a:xfrm flipH="1">
            <a:off x="462768" y="198222"/>
            <a:ext cx="370608" cy="648072"/>
          </a:xfrm>
          <a:prstGeom prst="chevron">
            <a:avLst>
              <a:gd name="adj" fmla="val 41841"/>
            </a:avLst>
          </a:prstGeom>
          <a:solidFill>
            <a:srgbClr val="FF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 flipH="1">
            <a:off x="179512" y="198222"/>
            <a:ext cx="370608" cy="648072"/>
          </a:xfrm>
          <a:prstGeom prst="chevron">
            <a:avLst>
              <a:gd name="adj" fmla="val 41841"/>
            </a:avLst>
          </a:prstGeom>
          <a:solidFill>
            <a:srgbClr val="FF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216161" y="6237312"/>
            <a:ext cx="9543940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30" y="6343668"/>
            <a:ext cx="1403785" cy="469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309320"/>
            <a:ext cx="1152128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3528" y="1443548"/>
            <a:ext cx="813690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B050"/>
              </a:buClr>
            </a:pPr>
            <a:endParaRPr lang="en-AU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342900" indent="-342900">
              <a:buClr>
                <a:srgbClr val="00B050"/>
              </a:buClr>
              <a:buBlip>
                <a:blip r:embed="rId5"/>
              </a:buBlip>
            </a:pPr>
            <a:r>
              <a:rPr lang="en-A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The “state of the art” facility will provide improved day to day operational efficiencies – ensuring a better customer service outcome to Tarkett and its clients</a:t>
            </a:r>
          </a:p>
          <a:p>
            <a:pPr marL="342900" indent="-342900">
              <a:buClr>
                <a:srgbClr val="00B050"/>
              </a:buClr>
              <a:buBlip>
                <a:blip r:embed="rId5"/>
              </a:buBlip>
            </a:pPr>
            <a:endParaRPr lang="en-AU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342900" indent="-342900">
              <a:buClr>
                <a:srgbClr val="00B050"/>
              </a:buClr>
              <a:buBlip>
                <a:blip r:embed="rId5"/>
              </a:buBlip>
            </a:pPr>
            <a:r>
              <a:rPr lang="en-A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 fully integrated warehousing and transport operation thus reducing costs to Tarkett</a:t>
            </a:r>
          </a:p>
          <a:p>
            <a:pPr marL="342900" indent="-342900">
              <a:buClr>
                <a:srgbClr val="00B050"/>
              </a:buClr>
              <a:buBlip>
                <a:blip r:embed="rId5"/>
              </a:buBlip>
            </a:pPr>
            <a:endParaRPr lang="en-AU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342900" indent="-342900">
              <a:buClr>
                <a:srgbClr val="00B050"/>
              </a:buClr>
              <a:buBlip>
                <a:blip r:embed="rId5"/>
              </a:buBlip>
            </a:pPr>
            <a:r>
              <a:rPr lang="en-A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Fully compliant materials handling system designed around </a:t>
            </a:r>
            <a:r>
              <a:rPr lang="en-A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safety, efficiency and protection of product to mitigate against damage</a:t>
            </a:r>
            <a:endParaRPr lang="en-A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625752"/>
            <a:ext cx="1259632" cy="1259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Dodecagon 14"/>
          <p:cNvSpPr/>
          <p:nvPr/>
        </p:nvSpPr>
        <p:spPr>
          <a:xfrm>
            <a:off x="8532439" y="6350945"/>
            <a:ext cx="792089" cy="701824"/>
          </a:xfrm>
          <a:prstGeom prst="dodecagon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000" dirty="0" smtClean="0">
                <a:solidFill>
                  <a:schemeClr val="tx2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10</a:t>
            </a:r>
            <a:endParaRPr lang="en-AU" sz="2000" dirty="0">
              <a:solidFill>
                <a:schemeClr val="tx2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9686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600000" cy="72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3238" y="-315415"/>
            <a:ext cx="10150476" cy="6895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50870" y="260648"/>
            <a:ext cx="4657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 w="0"/>
                <a:solidFill>
                  <a:srgbClr val="F3E3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SERVICING TARKETT</a:t>
            </a:r>
            <a:endParaRPr lang="en-AU" sz="2800" dirty="0">
              <a:solidFill>
                <a:srgbClr val="F3E30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hevron 8"/>
          <p:cNvSpPr/>
          <p:nvPr/>
        </p:nvSpPr>
        <p:spPr>
          <a:xfrm flipH="1">
            <a:off x="462768" y="198222"/>
            <a:ext cx="370608" cy="648072"/>
          </a:xfrm>
          <a:prstGeom prst="chevron">
            <a:avLst>
              <a:gd name="adj" fmla="val 41841"/>
            </a:avLst>
          </a:prstGeom>
          <a:solidFill>
            <a:srgbClr val="FF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 flipH="1">
            <a:off x="179512" y="198222"/>
            <a:ext cx="370608" cy="648072"/>
          </a:xfrm>
          <a:prstGeom prst="chevron">
            <a:avLst>
              <a:gd name="adj" fmla="val 41841"/>
            </a:avLst>
          </a:prstGeom>
          <a:solidFill>
            <a:srgbClr val="FF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216161" y="6201308"/>
            <a:ext cx="9543940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30" y="6343668"/>
            <a:ext cx="1403785" cy="469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309320"/>
            <a:ext cx="1152128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448934" y="874895"/>
            <a:ext cx="4536504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Chevron 22"/>
          <p:cNvSpPr/>
          <p:nvPr/>
        </p:nvSpPr>
        <p:spPr>
          <a:xfrm flipH="1">
            <a:off x="1326865" y="1556792"/>
            <a:ext cx="837664" cy="1693190"/>
          </a:xfrm>
          <a:prstGeom prst="chevron">
            <a:avLst>
              <a:gd name="adj" fmla="val 41841"/>
            </a:avLst>
          </a:prstGeom>
          <a:solidFill>
            <a:srgbClr val="FF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24" name="Chevron 23"/>
          <p:cNvSpPr/>
          <p:nvPr/>
        </p:nvSpPr>
        <p:spPr>
          <a:xfrm flipH="1">
            <a:off x="1043609" y="1556792"/>
            <a:ext cx="837664" cy="1693190"/>
          </a:xfrm>
          <a:prstGeom prst="chevron">
            <a:avLst>
              <a:gd name="adj" fmla="val 41841"/>
            </a:avLst>
          </a:prstGeom>
          <a:solidFill>
            <a:srgbClr val="FF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43" name="Chevron 42"/>
          <p:cNvSpPr/>
          <p:nvPr/>
        </p:nvSpPr>
        <p:spPr>
          <a:xfrm flipH="1">
            <a:off x="4808590" y="1556792"/>
            <a:ext cx="837664" cy="1693190"/>
          </a:xfrm>
          <a:prstGeom prst="chevron">
            <a:avLst>
              <a:gd name="adj" fmla="val 41841"/>
            </a:avLst>
          </a:prstGeom>
          <a:solidFill>
            <a:srgbClr val="FF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44" name="Chevron 43"/>
          <p:cNvSpPr/>
          <p:nvPr/>
        </p:nvSpPr>
        <p:spPr>
          <a:xfrm flipH="1">
            <a:off x="4525334" y="1556792"/>
            <a:ext cx="837664" cy="1693190"/>
          </a:xfrm>
          <a:prstGeom prst="chevron">
            <a:avLst>
              <a:gd name="adj" fmla="val 41841"/>
            </a:avLst>
          </a:prstGeom>
          <a:solidFill>
            <a:srgbClr val="FF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46" name="Chevron 45"/>
          <p:cNvSpPr/>
          <p:nvPr/>
        </p:nvSpPr>
        <p:spPr>
          <a:xfrm flipH="1">
            <a:off x="4804271" y="3509006"/>
            <a:ext cx="837664" cy="1693190"/>
          </a:xfrm>
          <a:prstGeom prst="chevron">
            <a:avLst>
              <a:gd name="adj" fmla="val 41841"/>
            </a:avLst>
          </a:prstGeom>
          <a:solidFill>
            <a:srgbClr val="FF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47" name="Chevron 46"/>
          <p:cNvSpPr/>
          <p:nvPr/>
        </p:nvSpPr>
        <p:spPr>
          <a:xfrm flipH="1">
            <a:off x="4521015" y="3509006"/>
            <a:ext cx="837664" cy="1693190"/>
          </a:xfrm>
          <a:prstGeom prst="chevron">
            <a:avLst>
              <a:gd name="adj" fmla="val 41841"/>
            </a:avLst>
          </a:prstGeom>
          <a:solidFill>
            <a:srgbClr val="FF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49" name="Chevron 48"/>
          <p:cNvSpPr/>
          <p:nvPr/>
        </p:nvSpPr>
        <p:spPr>
          <a:xfrm flipH="1">
            <a:off x="1326864" y="3509006"/>
            <a:ext cx="837664" cy="1693190"/>
          </a:xfrm>
          <a:prstGeom prst="chevron">
            <a:avLst>
              <a:gd name="adj" fmla="val 41841"/>
            </a:avLst>
          </a:prstGeom>
          <a:solidFill>
            <a:srgbClr val="FF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50" name="Chevron 49"/>
          <p:cNvSpPr/>
          <p:nvPr/>
        </p:nvSpPr>
        <p:spPr>
          <a:xfrm flipH="1">
            <a:off x="1043608" y="3509006"/>
            <a:ext cx="837664" cy="1693190"/>
          </a:xfrm>
          <a:prstGeom prst="chevron">
            <a:avLst>
              <a:gd name="adj" fmla="val 41841"/>
            </a:avLst>
          </a:prstGeom>
          <a:solidFill>
            <a:srgbClr val="FF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907705" y="1556792"/>
            <a:ext cx="2531280" cy="1693190"/>
          </a:xfrm>
          <a:prstGeom prst="rect">
            <a:avLst/>
          </a:prstGeom>
          <a:solidFill>
            <a:schemeClr val="bg1">
              <a:alpha val="32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Your Account Manager will be David Knagge - </a:t>
            </a:r>
            <a:r>
              <a:rPr lang="en-AU" sz="1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37</a:t>
            </a:r>
            <a:r>
              <a:rPr lang="en-AU" sz="1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years in transport, highly experienced in handling rolled and palletised flooring product</a:t>
            </a:r>
          </a:p>
        </p:txBody>
      </p:sp>
      <p:sp>
        <p:nvSpPr>
          <p:cNvPr id="42" name="Rectangle 41"/>
          <p:cNvSpPr/>
          <p:nvPr/>
        </p:nvSpPr>
        <p:spPr>
          <a:xfrm>
            <a:off x="5389430" y="1556792"/>
            <a:ext cx="2531280" cy="1693190"/>
          </a:xfrm>
          <a:prstGeom prst="rect">
            <a:avLst/>
          </a:prstGeom>
          <a:solidFill>
            <a:schemeClr val="bg1">
              <a:alpha val="32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GMK understands Tarkett’s requirements and product, having provided both warehousing and transport to Tarkett for more than </a:t>
            </a:r>
            <a:r>
              <a:rPr lang="en-AU" sz="1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5</a:t>
            </a:r>
            <a:r>
              <a:rPr lang="en-AU" sz="1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years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385111" y="3509006"/>
            <a:ext cx="2531280" cy="1693190"/>
          </a:xfrm>
          <a:prstGeom prst="rect">
            <a:avLst/>
          </a:prstGeom>
          <a:solidFill>
            <a:schemeClr val="bg1">
              <a:alpha val="32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GMK will provide Tarkett a highly personalised service, working closely with Tarkett to service all its customers, including major contracts (e.g. Adelaide, Bendigo &amp; Sunshine Coast Hospitals)</a:t>
            </a:r>
          </a:p>
        </p:txBody>
      </p:sp>
      <p:sp>
        <p:nvSpPr>
          <p:cNvPr id="48" name="Rectangle 47"/>
          <p:cNvSpPr/>
          <p:nvPr/>
        </p:nvSpPr>
        <p:spPr>
          <a:xfrm>
            <a:off x="1907704" y="3509006"/>
            <a:ext cx="2531280" cy="1693190"/>
          </a:xfrm>
          <a:prstGeom prst="rect">
            <a:avLst/>
          </a:prstGeom>
          <a:solidFill>
            <a:schemeClr val="bg1">
              <a:alpha val="32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Tarkett product will be segregated from other customers’ products in our warehouses and access by other parties will be strictly forbidden</a:t>
            </a: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625752"/>
            <a:ext cx="1259632" cy="1259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Dodecagon 26"/>
          <p:cNvSpPr/>
          <p:nvPr/>
        </p:nvSpPr>
        <p:spPr>
          <a:xfrm>
            <a:off x="8532439" y="6350945"/>
            <a:ext cx="792089" cy="701824"/>
          </a:xfrm>
          <a:prstGeom prst="dodecagon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000" dirty="0" smtClean="0">
                <a:solidFill>
                  <a:schemeClr val="tx2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11</a:t>
            </a:r>
            <a:endParaRPr lang="en-AU" sz="2000" dirty="0">
              <a:solidFill>
                <a:schemeClr val="tx2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8988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50870" y="260648"/>
            <a:ext cx="4657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 w="0"/>
                <a:solidFill>
                  <a:srgbClr val="F3E3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ROLL PRODUCT COSTINGS</a:t>
            </a:r>
            <a:endParaRPr lang="en-AU" sz="2800" dirty="0">
              <a:solidFill>
                <a:srgbClr val="F3E30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hevron 8"/>
          <p:cNvSpPr/>
          <p:nvPr/>
        </p:nvSpPr>
        <p:spPr>
          <a:xfrm flipH="1">
            <a:off x="462768" y="198222"/>
            <a:ext cx="370608" cy="648072"/>
          </a:xfrm>
          <a:prstGeom prst="chevron">
            <a:avLst>
              <a:gd name="adj" fmla="val 41841"/>
            </a:avLst>
          </a:prstGeom>
          <a:solidFill>
            <a:srgbClr val="FF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 flipH="1">
            <a:off x="179512" y="198222"/>
            <a:ext cx="370608" cy="648072"/>
          </a:xfrm>
          <a:prstGeom prst="chevron">
            <a:avLst>
              <a:gd name="adj" fmla="val 41841"/>
            </a:avLst>
          </a:prstGeom>
          <a:solidFill>
            <a:srgbClr val="FF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216161" y="6237312"/>
            <a:ext cx="9543940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30" y="6343668"/>
            <a:ext cx="1403785" cy="469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309320"/>
            <a:ext cx="1152128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448934" y="874895"/>
            <a:ext cx="4536504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6884448"/>
              </p:ext>
            </p:extLst>
          </p:nvPr>
        </p:nvGraphicFramePr>
        <p:xfrm>
          <a:off x="743328" y="980728"/>
          <a:ext cx="7717104" cy="49930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5000"/>
                <a:gridCol w="1322368"/>
                <a:gridCol w="1322368"/>
                <a:gridCol w="1769737"/>
                <a:gridCol w="1427631"/>
              </a:tblGrid>
              <a:tr h="46923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Activity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National</a:t>
                      </a:r>
                    </a:p>
                    <a:p>
                      <a:pPr algn="ctr"/>
                      <a:r>
                        <a:rPr lang="en-US" sz="1400" dirty="0" smtClean="0"/>
                        <a:t>Volume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UOM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Rate AU$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Annual cost AU$</a:t>
                      </a:r>
                      <a:endParaRPr lang="en-US" sz="1400" dirty="0"/>
                    </a:p>
                  </a:txBody>
                  <a:tcPr/>
                </a:tc>
              </a:tr>
              <a:tr h="355283"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Container unload – 20’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194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0" dirty="0" smtClean="0"/>
                        <a:t>Per annum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$210.00 </a:t>
                      </a:r>
                    </a:p>
                    <a:p>
                      <a:r>
                        <a:rPr lang="en-US" sz="1050" b="0" dirty="0" smtClean="0"/>
                        <a:t>(including put away)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$40,740.00</a:t>
                      </a:r>
                    </a:p>
                  </a:txBody>
                  <a:tcPr/>
                </a:tc>
              </a:tr>
              <a:tr h="35528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/>
                        <a:t>Container unload – 40’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baseline="0" dirty="0" smtClean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0" baseline="0" dirty="0" smtClean="0"/>
                        <a:t>Per annum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$420.00 </a:t>
                      </a:r>
                    </a:p>
                    <a:p>
                      <a:r>
                        <a:rPr lang="en-US" sz="1050" b="0" dirty="0" smtClean="0"/>
                        <a:t>(including put away)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$5,880.00</a:t>
                      </a:r>
                      <a:endParaRPr lang="en-US" sz="1400" b="0" dirty="0"/>
                    </a:p>
                  </a:txBody>
                  <a:tcPr/>
                </a:tc>
              </a:tr>
              <a:tr h="355283"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Pick</a:t>
                      </a:r>
                      <a:r>
                        <a:rPr lang="en-US" sz="1400" b="0" baseline="0" dirty="0" smtClean="0"/>
                        <a:t> fee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42,765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0" dirty="0" smtClean="0"/>
                        <a:t>Per annum</a:t>
                      </a:r>
                      <a:endParaRPr lang="en-US" sz="11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$1.75</a:t>
                      </a:r>
                      <a:r>
                        <a:rPr lang="en-US" sz="1400" b="0" baseline="0" dirty="0" smtClean="0"/>
                        <a:t> </a:t>
                      </a:r>
                    </a:p>
                    <a:p>
                      <a:r>
                        <a:rPr lang="en-US" sz="1100" b="0" baseline="0" dirty="0" smtClean="0"/>
                        <a:t>(per </a:t>
                      </a:r>
                      <a:r>
                        <a:rPr lang="en-US" sz="1100" b="0" dirty="0" smtClean="0"/>
                        <a:t>roll)</a:t>
                      </a:r>
                      <a:endParaRPr lang="en-US" sz="11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$74,839.00</a:t>
                      </a:r>
                      <a:endParaRPr lang="en-US" sz="1400" b="0" dirty="0"/>
                    </a:p>
                  </a:txBody>
                  <a:tcPr/>
                </a:tc>
              </a:tr>
              <a:tr h="355283"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Cut fee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11,304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0" dirty="0" smtClean="0"/>
                        <a:t>Per annum</a:t>
                      </a:r>
                      <a:endParaRPr lang="en-US" sz="11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$14.10</a:t>
                      </a:r>
                      <a:r>
                        <a:rPr lang="en-US" sz="1400" b="0" baseline="0" dirty="0" smtClean="0"/>
                        <a:t> </a:t>
                      </a:r>
                    </a:p>
                    <a:p>
                      <a:r>
                        <a:rPr lang="en-US" sz="1100" b="0" baseline="0" dirty="0" smtClean="0"/>
                        <a:t>(per </a:t>
                      </a:r>
                      <a:r>
                        <a:rPr lang="en-US" sz="1100" b="0" dirty="0" smtClean="0"/>
                        <a:t>cut)</a:t>
                      </a:r>
                      <a:endParaRPr lang="en-US" sz="11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$159,386.00</a:t>
                      </a:r>
                      <a:endParaRPr lang="en-US" sz="1400" b="0" dirty="0"/>
                    </a:p>
                  </a:txBody>
                  <a:tcPr/>
                </a:tc>
              </a:tr>
              <a:tr h="355283"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Order fee (electronic)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9,000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0" dirty="0" smtClean="0"/>
                        <a:t>Per annum</a:t>
                      </a:r>
                      <a:endParaRPr lang="en-US" sz="11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$12.00</a:t>
                      </a:r>
                      <a:r>
                        <a:rPr lang="en-US" sz="1400" b="0" baseline="0" dirty="0" smtClean="0"/>
                        <a:t> </a:t>
                      </a:r>
                    </a:p>
                    <a:p>
                      <a:r>
                        <a:rPr lang="en-US" sz="1100" b="0" baseline="0" dirty="0" smtClean="0"/>
                        <a:t>(per </a:t>
                      </a:r>
                      <a:r>
                        <a:rPr lang="en-US" sz="1100" b="0" dirty="0" smtClean="0"/>
                        <a:t>order)</a:t>
                      </a:r>
                      <a:endParaRPr lang="en-US" sz="11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$108,000.00</a:t>
                      </a:r>
                      <a:endParaRPr lang="en-US" sz="1400" b="0" dirty="0"/>
                    </a:p>
                  </a:txBody>
                  <a:tcPr/>
                </a:tc>
              </a:tr>
              <a:tr h="355283"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Roll storage - 2m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baseline="0" dirty="0" smtClean="0"/>
                        <a:t>10,102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0" dirty="0" smtClean="0"/>
                        <a:t>Rolls</a:t>
                      </a:r>
                      <a:endParaRPr lang="en-US" sz="11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baseline="0" dirty="0" smtClean="0"/>
                        <a:t>$1.60 </a:t>
                      </a:r>
                    </a:p>
                    <a:p>
                      <a:r>
                        <a:rPr lang="en-US" sz="1100" b="0" baseline="0" dirty="0" smtClean="0"/>
                        <a:t>(per roll per week)</a:t>
                      </a:r>
                      <a:endParaRPr lang="en-US" sz="11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$840,486.00</a:t>
                      </a:r>
                      <a:endParaRPr lang="en-US" sz="1400" b="0" dirty="0"/>
                    </a:p>
                  </a:txBody>
                  <a:tcPr/>
                </a:tc>
              </a:tr>
              <a:tr h="355283"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Roll storage - 4m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baseline="0" dirty="0" smtClean="0"/>
                        <a:t>358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0" dirty="0" smtClean="0"/>
                        <a:t>Rolls</a:t>
                      </a:r>
                      <a:endParaRPr lang="en-US" sz="11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baseline="0" dirty="0" smtClean="0"/>
                        <a:t>$3.20 </a:t>
                      </a:r>
                    </a:p>
                    <a:p>
                      <a:r>
                        <a:rPr lang="en-US" sz="1100" b="0" baseline="0" dirty="0" smtClean="0"/>
                        <a:t>(per roll per week)</a:t>
                      </a:r>
                      <a:endParaRPr lang="en-US" sz="11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$59,571.00</a:t>
                      </a:r>
                      <a:endParaRPr lang="en-US" sz="1400" b="0" dirty="0"/>
                    </a:p>
                  </a:txBody>
                  <a:tcPr/>
                </a:tc>
              </a:tr>
              <a:tr h="355283"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Weld rod storage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As required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$210.00 </a:t>
                      </a:r>
                    </a:p>
                    <a:p>
                      <a:r>
                        <a:rPr lang="en-US" sz="1100" b="0" dirty="0" smtClean="0"/>
                        <a:t>(per m</a:t>
                      </a:r>
                      <a:r>
                        <a:rPr lang="en-US" sz="1100" b="0" dirty="0" smtClean="0">
                          <a:latin typeface="Estrangelo Edessa"/>
                          <a:cs typeface="Estrangelo Edessa"/>
                        </a:rPr>
                        <a:t>²</a:t>
                      </a:r>
                      <a:r>
                        <a:rPr lang="en-US" sz="1100" b="0" dirty="0" smtClean="0"/>
                        <a:t> per</a:t>
                      </a:r>
                      <a:r>
                        <a:rPr lang="en-US" sz="1100" b="0" baseline="0" dirty="0" smtClean="0"/>
                        <a:t> annum)</a:t>
                      </a:r>
                      <a:endParaRPr lang="en-US" sz="11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$</a:t>
                      </a:r>
                      <a:r>
                        <a:rPr lang="en-US" sz="1400" b="0" baseline="0" dirty="0" smtClean="0"/>
                        <a:t> TBA</a:t>
                      </a:r>
                      <a:endParaRPr lang="en-US" sz="1400" b="0" dirty="0"/>
                    </a:p>
                  </a:txBody>
                  <a:tcPr/>
                </a:tc>
              </a:tr>
              <a:tr h="355283"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Consumables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As required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0" dirty="0" smtClean="0"/>
                        <a:t>GMK standard rates</a:t>
                      </a:r>
                      <a:endParaRPr lang="en-US" sz="11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$ TBA</a:t>
                      </a:r>
                      <a:endParaRPr lang="en-US" sz="1400" b="0" dirty="0"/>
                    </a:p>
                  </a:txBody>
                  <a:tcPr/>
                </a:tc>
              </a:tr>
              <a:tr h="355283">
                <a:tc gridSpan="4">
                  <a:txBody>
                    <a:bodyPr/>
                    <a:lstStyle/>
                    <a:p>
                      <a:pPr algn="r"/>
                      <a:r>
                        <a:rPr lang="en-US" sz="1400" b="1" dirty="0" smtClean="0"/>
                        <a:t>Total estimated cost</a:t>
                      </a:r>
                      <a:endParaRPr lang="en-US" sz="1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1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$1,288,902</a:t>
                      </a:r>
                      <a:endParaRPr lang="en-US" sz="1400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625752"/>
            <a:ext cx="1259632" cy="1259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Dodecagon 16"/>
          <p:cNvSpPr/>
          <p:nvPr/>
        </p:nvSpPr>
        <p:spPr>
          <a:xfrm>
            <a:off x="8532439" y="6350945"/>
            <a:ext cx="792089" cy="701824"/>
          </a:xfrm>
          <a:prstGeom prst="dodecagon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000" dirty="0" smtClean="0">
                <a:solidFill>
                  <a:schemeClr val="tx2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12</a:t>
            </a:r>
            <a:endParaRPr lang="en-AU" sz="2000" dirty="0">
              <a:solidFill>
                <a:schemeClr val="tx2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3113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50870" y="260648"/>
            <a:ext cx="4657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 w="0"/>
                <a:solidFill>
                  <a:srgbClr val="F3E3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PALLET PRODUCT COSTINGS</a:t>
            </a:r>
            <a:endParaRPr lang="en-AU" sz="2800" dirty="0">
              <a:solidFill>
                <a:srgbClr val="F3E30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hevron 8"/>
          <p:cNvSpPr/>
          <p:nvPr/>
        </p:nvSpPr>
        <p:spPr>
          <a:xfrm flipH="1">
            <a:off x="462768" y="198222"/>
            <a:ext cx="370608" cy="648072"/>
          </a:xfrm>
          <a:prstGeom prst="chevron">
            <a:avLst>
              <a:gd name="adj" fmla="val 41841"/>
            </a:avLst>
          </a:prstGeom>
          <a:solidFill>
            <a:srgbClr val="FF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 flipH="1">
            <a:off x="179512" y="198222"/>
            <a:ext cx="370608" cy="648072"/>
          </a:xfrm>
          <a:prstGeom prst="chevron">
            <a:avLst>
              <a:gd name="adj" fmla="val 41841"/>
            </a:avLst>
          </a:prstGeom>
          <a:solidFill>
            <a:srgbClr val="FF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216161" y="6237312"/>
            <a:ext cx="9543940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30" y="6343668"/>
            <a:ext cx="1403785" cy="469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309320"/>
            <a:ext cx="1152128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448934" y="874895"/>
            <a:ext cx="4536504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7938040"/>
              </p:ext>
            </p:extLst>
          </p:nvPr>
        </p:nvGraphicFramePr>
        <p:xfrm>
          <a:off x="683568" y="980728"/>
          <a:ext cx="7717104" cy="49930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5000"/>
                <a:gridCol w="1322368"/>
                <a:gridCol w="1322368"/>
                <a:gridCol w="1769737"/>
                <a:gridCol w="1427631"/>
              </a:tblGrid>
              <a:tr h="46923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Activity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National</a:t>
                      </a:r>
                    </a:p>
                    <a:p>
                      <a:pPr algn="ctr"/>
                      <a:r>
                        <a:rPr lang="en-US" sz="1400" dirty="0" smtClean="0"/>
                        <a:t>Volume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UOM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Rate AU$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Annual cost AU$</a:t>
                      </a:r>
                      <a:endParaRPr lang="en-US" sz="1400" dirty="0"/>
                    </a:p>
                  </a:txBody>
                  <a:tcPr/>
                </a:tc>
              </a:tr>
              <a:tr h="355283"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Container unload – 20’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214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0" dirty="0" smtClean="0"/>
                        <a:t>Per annum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$120.00 </a:t>
                      </a:r>
                    </a:p>
                    <a:p>
                      <a:r>
                        <a:rPr lang="en-US" sz="1050" b="0" dirty="0" smtClean="0"/>
                        <a:t>(including put away)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$25,680.00</a:t>
                      </a:r>
                    </a:p>
                  </a:txBody>
                  <a:tcPr/>
                </a:tc>
              </a:tr>
              <a:tr h="35528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/>
                        <a:t>Container unload – 40’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baseline="0" dirty="0" smtClean="0"/>
                        <a:t>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0" baseline="0" dirty="0" smtClean="0"/>
                        <a:t>Per annum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$240.00 </a:t>
                      </a:r>
                    </a:p>
                    <a:p>
                      <a:r>
                        <a:rPr lang="en-US" sz="1050" b="0" dirty="0" smtClean="0"/>
                        <a:t>(including put away)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$13,680.00</a:t>
                      </a:r>
                      <a:endParaRPr lang="en-US" sz="1400" b="0" dirty="0"/>
                    </a:p>
                  </a:txBody>
                  <a:tcPr/>
                </a:tc>
              </a:tr>
              <a:tr h="355283"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Handling</a:t>
                      </a:r>
                      <a:r>
                        <a:rPr lang="en-US" sz="1400" b="0" baseline="0" dirty="0" smtClean="0"/>
                        <a:t> – pallet pick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6,872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0" dirty="0" smtClean="0"/>
                        <a:t>Per annum</a:t>
                      </a:r>
                      <a:endParaRPr lang="en-US" sz="11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$3.20</a:t>
                      </a:r>
                      <a:r>
                        <a:rPr lang="en-US" sz="1400" b="0" baseline="0" dirty="0" smtClean="0"/>
                        <a:t> </a:t>
                      </a:r>
                    </a:p>
                    <a:p>
                      <a:r>
                        <a:rPr lang="en-US" sz="1100" b="0" baseline="0" dirty="0" smtClean="0"/>
                        <a:t>(per pallet</a:t>
                      </a:r>
                      <a:r>
                        <a:rPr lang="en-US" sz="1100" b="0" dirty="0" smtClean="0"/>
                        <a:t>)</a:t>
                      </a:r>
                      <a:endParaRPr lang="en-US" sz="11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$21,990.00</a:t>
                      </a:r>
                      <a:endParaRPr lang="en-US" sz="1400" b="0" dirty="0"/>
                    </a:p>
                  </a:txBody>
                  <a:tcPr/>
                </a:tc>
              </a:tr>
              <a:tr h="355283"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Handling – carton pick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7,993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0" dirty="0" smtClean="0"/>
                        <a:t>Per annum</a:t>
                      </a:r>
                      <a:endParaRPr lang="en-US" sz="11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$0.30</a:t>
                      </a:r>
                      <a:endParaRPr lang="en-US" sz="1400" b="0" baseline="0" dirty="0" smtClean="0"/>
                    </a:p>
                    <a:p>
                      <a:r>
                        <a:rPr lang="en-US" sz="1100" b="0" baseline="0" dirty="0" smtClean="0"/>
                        <a:t>(per </a:t>
                      </a:r>
                      <a:r>
                        <a:rPr lang="en-US" sz="1100" b="0" dirty="0" smtClean="0"/>
                        <a:t>carton)</a:t>
                      </a:r>
                      <a:endParaRPr lang="en-US" sz="11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$2,398.00</a:t>
                      </a:r>
                      <a:endParaRPr lang="en-US" sz="1400" b="0" dirty="0"/>
                    </a:p>
                  </a:txBody>
                  <a:tcPr/>
                </a:tc>
              </a:tr>
              <a:tr h="355283"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Order fee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5,920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0" dirty="0" smtClean="0"/>
                        <a:t>Per annum</a:t>
                      </a:r>
                      <a:endParaRPr lang="en-US" sz="11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$12.00</a:t>
                      </a:r>
                      <a:r>
                        <a:rPr lang="en-US" sz="1400" b="0" baseline="0" dirty="0" smtClean="0"/>
                        <a:t> </a:t>
                      </a:r>
                    </a:p>
                    <a:p>
                      <a:r>
                        <a:rPr lang="en-US" sz="1100" b="0" baseline="0" dirty="0" smtClean="0"/>
                        <a:t>(per </a:t>
                      </a:r>
                      <a:r>
                        <a:rPr lang="en-US" sz="1100" b="0" dirty="0" smtClean="0"/>
                        <a:t>order)</a:t>
                      </a:r>
                      <a:endParaRPr lang="en-US" sz="11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$71,040.00</a:t>
                      </a:r>
                      <a:endParaRPr lang="en-US" sz="1400" b="0" dirty="0"/>
                    </a:p>
                  </a:txBody>
                  <a:tcPr/>
                </a:tc>
              </a:tr>
              <a:tr h="355283"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Pallet Storage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baseline="0" dirty="0" smtClean="0"/>
                        <a:t>2,844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0" dirty="0" smtClean="0"/>
                        <a:t>Pallet</a:t>
                      </a:r>
                      <a:endParaRPr lang="en-US" sz="11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baseline="0" dirty="0" smtClean="0"/>
                        <a:t>$3.05</a:t>
                      </a:r>
                    </a:p>
                    <a:p>
                      <a:r>
                        <a:rPr lang="en-US" sz="1100" b="0" baseline="0" dirty="0" smtClean="0"/>
                        <a:t>(per pallet  per week)</a:t>
                      </a:r>
                      <a:endParaRPr lang="en-US" sz="11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$451,058.00</a:t>
                      </a:r>
                      <a:endParaRPr lang="en-US" sz="1400" b="0" dirty="0"/>
                    </a:p>
                  </a:txBody>
                  <a:tcPr/>
                </a:tc>
              </a:tr>
              <a:tr h="355283"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Roll storage - 4m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baseline="0" dirty="0" smtClean="0"/>
                        <a:t>358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0" dirty="0" smtClean="0"/>
                        <a:t>Rolls</a:t>
                      </a:r>
                      <a:endParaRPr lang="en-US" sz="11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baseline="0" dirty="0" smtClean="0"/>
                        <a:t>$3.20 </a:t>
                      </a:r>
                    </a:p>
                    <a:p>
                      <a:r>
                        <a:rPr lang="en-US" sz="1100" b="0" baseline="0" dirty="0" smtClean="0"/>
                        <a:t>(per roll per week)</a:t>
                      </a:r>
                      <a:endParaRPr lang="en-US" sz="11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$59,571.00</a:t>
                      </a:r>
                      <a:endParaRPr lang="en-US" sz="1400" b="0" dirty="0"/>
                    </a:p>
                  </a:txBody>
                  <a:tcPr/>
                </a:tc>
              </a:tr>
              <a:tr h="355283"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Handling – pallet wrap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As required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$5.20 </a:t>
                      </a:r>
                    </a:p>
                    <a:p>
                      <a:r>
                        <a:rPr lang="en-US" sz="1100" b="0" dirty="0" smtClean="0"/>
                        <a:t>(per pallet)</a:t>
                      </a:r>
                      <a:endParaRPr lang="en-US" sz="11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$</a:t>
                      </a:r>
                      <a:r>
                        <a:rPr lang="en-US" sz="1400" b="0" baseline="0" dirty="0" smtClean="0"/>
                        <a:t> TBA</a:t>
                      </a:r>
                      <a:endParaRPr lang="en-US" sz="1400" b="0" dirty="0"/>
                    </a:p>
                  </a:txBody>
                  <a:tcPr/>
                </a:tc>
              </a:tr>
              <a:tr h="355283"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Consumables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As required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0" dirty="0" smtClean="0"/>
                        <a:t>GMK standard rates</a:t>
                      </a:r>
                      <a:endParaRPr lang="en-US" sz="11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$ TBA</a:t>
                      </a:r>
                      <a:endParaRPr lang="en-US" sz="1400" b="0" dirty="0"/>
                    </a:p>
                  </a:txBody>
                  <a:tcPr/>
                </a:tc>
              </a:tr>
              <a:tr h="355283">
                <a:tc gridSpan="4">
                  <a:txBody>
                    <a:bodyPr/>
                    <a:lstStyle/>
                    <a:p>
                      <a:pPr algn="r"/>
                      <a:r>
                        <a:rPr lang="en-US" sz="1400" b="1" dirty="0" smtClean="0"/>
                        <a:t>Total estimated cost</a:t>
                      </a:r>
                      <a:endParaRPr lang="en-US" sz="1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1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$585,846.00</a:t>
                      </a:r>
                      <a:endParaRPr lang="en-US" sz="1400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625752"/>
            <a:ext cx="1259632" cy="1259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Dodecagon 16"/>
          <p:cNvSpPr/>
          <p:nvPr/>
        </p:nvSpPr>
        <p:spPr>
          <a:xfrm>
            <a:off x="8532439" y="6350945"/>
            <a:ext cx="792089" cy="701824"/>
          </a:xfrm>
          <a:prstGeom prst="dodecagon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000" dirty="0" smtClean="0">
                <a:solidFill>
                  <a:schemeClr val="tx2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13</a:t>
            </a:r>
            <a:endParaRPr lang="en-AU" sz="2000" dirty="0">
              <a:solidFill>
                <a:schemeClr val="tx2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33990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254085" cy="691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3238" y="-315415"/>
            <a:ext cx="10150476" cy="6895604"/>
          </a:xfrm>
          <a:prstGeom prst="rect">
            <a:avLst/>
          </a:prstGeom>
          <a:solidFill>
            <a:schemeClr val="tx2">
              <a:alpha val="15000"/>
            </a:schemeClr>
          </a:solidFill>
          <a:ln>
            <a:noFill/>
          </a:ln>
          <a:effectLst/>
        </p:spPr>
      </p:pic>
      <p:sp>
        <p:nvSpPr>
          <p:cNvPr id="18" name="Chevron 17"/>
          <p:cNvSpPr/>
          <p:nvPr/>
        </p:nvSpPr>
        <p:spPr>
          <a:xfrm flipH="1">
            <a:off x="-1620688" y="-2979712"/>
            <a:ext cx="5709769" cy="6664593"/>
          </a:xfrm>
          <a:prstGeom prst="chevron">
            <a:avLst>
              <a:gd name="adj" fmla="val 41841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19" name="Chevron 18"/>
          <p:cNvSpPr/>
          <p:nvPr/>
        </p:nvSpPr>
        <p:spPr>
          <a:xfrm flipH="1">
            <a:off x="1763688" y="-2979712"/>
            <a:ext cx="5709769" cy="6664593"/>
          </a:xfrm>
          <a:prstGeom prst="chevron">
            <a:avLst>
              <a:gd name="adj" fmla="val 41841"/>
            </a:avLst>
          </a:prstGeom>
          <a:solidFill>
            <a:schemeClr val="tx2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20" name="Chevron 19"/>
          <p:cNvSpPr/>
          <p:nvPr/>
        </p:nvSpPr>
        <p:spPr>
          <a:xfrm flipH="1">
            <a:off x="5220072" y="-2979712"/>
            <a:ext cx="5709769" cy="6664593"/>
          </a:xfrm>
          <a:prstGeom prst="chevron">
            <a:avLst>
              <a:gd name="adj" fmla="val 41841"/>
            </a:avLst>
          </a:prstGeom>
          <a:solidFill>
            <a:schemeClr val="tx2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0870" y="260648"/>
            <a:ext cx="4657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 w="0"/>
                <a:solidFill>
                  <a:srgbClr val="F8FE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OTHER CONSIDERATIONS</a:t>
            </a:r>
            <a:endParaRPr lang="en-AU" sz="2800" dirty="0">
              <a:solidFill>
                <a:srgbClr val="F8FE0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hevron 8"/>
          <p:cNvSpPr/>
          <p:nvPr/>
        </p:nvSpPr>
        <p:spPr>
          <a:xfrm flipH="1">
            <a:off x="462768" y="198222"/>
            <a:ext cx="370608" cy="648072"/>
          </a:xfrm>
          <a:prstGeom prst="chevron">
            <a:avLst>
              <a:gd name="adj" fmla="val 41841"/>
            </a:avLst>
          </a:prstGeom>
          <a:solidFill>
            <a:srgbClr val="FF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 flipH="1">
            <a:off x="179512" y="198222"/>
            <a:ext cx="370608" cy="648072"/>
          </a:xfrm>
          <a:prstGeom prst="chevron">
            <a:avLst>
              <a:gd name="adj" fmla="val 41841"/>
            </a:avLst>
          </a:prstGeom>
          <a:solidFill>
            <a:srgbClr val="FF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216161" y="6237312"/>
            <a:ext cx="9543940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30" y="6343668"/>
            <a:ext cx="1403785" cy="469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309320"/>
            <a:ext cx="1152128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448934" y="874895"/>
            <a:ext cx="4536504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496" y="1196752"/>
            <a:ext cx="9108504" cy="4816703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742950" lvl="1" indent="-285750">
              <a:buBlip>
                <a:blip r:embed="rId8"/>
              </a:buBlip>
            </a:pPr>
            <a:r>
              <a:rPr lang="en-AU" sz="2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Warehousing your product at our Sydney facility will result in greater speed to market and lower transport costs </a:t>
            </a:r>
            <a:r>
              <a:rPr lang="en-AU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(</a:t>
            </a:r>
            <a:r>
              <a:rPr lang="en-AU" sz="2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approximately </a:t>
            </a:r>
            <a:r>
              <a:rPr lang="en-AU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$100,000 </a:t>
            </a:r>
            <a:r>
              <a:rPr lang="en-AU" sz="2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p.a.</a:t>
            </a:r>
            <a:r>
              <a:rPr lang="en-AU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)</a:t>
            </a:r>
          </a:p>
          <a:p>
            <a:pPr lvl="1"/>
            <a:endParaRPr lang="en-AU" sz="2000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742950" lvl="1" indent="-285750">
              <a:buBlip>
                <a:blip r:embed="rId8"/>
              </a:buBlip>
            </a:pPr>
            <a:r>
              <a:rPr lang="en-AU" sz="2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Same day orders within agreed cut off times will be completed at no additional charge</a:t>
            </a:r>
          </a:p>
          <a:p>
            <a:pPr lvl="1"/>
            <a:endParaRPr lang="en-AU" sz="2000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742950" lvl="1" indent="-285750">
              <a:buBlip>
                <a:blip r:embed="rId8"/>
              </a:buBlip>
            </a:pPr>
            <a:r>
              <a:rPr lang="en-AU" sz="2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GMK is prepared to offer employment to two or three Tarkett warehouse staff</a:t>
            </a:r>
          </a:p>
          <a:p>
            <a:pPr lvl="1"/>
            <a:endParaRPr lang="en-AU" sz="2000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742950" lvl="1" indent="-285750">
              <a:buBlip>
                <a:blip r:embed="rId8"/>
              </a:buBlip>
            </a:pPr>
            <a:r>
              <a:rPr lang="en-AU" sz="2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GMK will consider purchasing Tarkett’s cutting machines, pallet tipper, forklifts, racking and associated equipment at market value</a:t>
            </a:r>
          </a:p>
          <a:p>
            <a:pPr lvl="1"/>
            <a:endParaRPr lang="en-AU" sz="2000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742950" lvl="1" indent="-285750">
              <a:buBlip>
                <a:blip r:embed="rId8"/>
              </a:buBlip>
            </a:pPr>
            <a:r>
              <a:rPr lang="en-AU" sz="2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To protect both parties, a </a:t>
            </a:r>
            <a:r>
              <a:rPr lang="en-AU" sz="16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3-5</a:t>
            </a:r>
            <a:r>
              <a:rPr lang="en-AU" sz="2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year contract is proposed</a:t>
            </a:r>
          </a:p>
          <a:p>
            <a:pPr marL="742950" lvl="1" indent="-285750">
              <a:lnSpc>
                <a:spcPct val="150000"/>
              </a:lnSpc>
              <a:buBlip>
                <a:blip r:embed="rId8"/>
              </a:buBlip>
            </a:pPr>
            <a:endParaRPr lang="en-AU" sz="2000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625752"/>
            <a:ext cx="1259632" cy="1259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Dodecagon 23"/>
          <p:cNvSpPr/>
          <p:nvPr/>
        </p:nvSpPr>
        <p:spPr>
          <a:xfrm>
            <a:off x="8532439" y="6350945"/>
            <a:ext cx="792089" cy="701824"/>
          </a:xfrm>
          <a:prstGeom prst="dodecagon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000" dirty="0" smtClean="0">
                <a:solidFill>
                  <a:schemeClr val="tx2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14</a:t>
            </a:r>
            <a:endParaRPr lang="en-AU" sz="2000" dirty="0">
              <a:solidFill>
                <a:schemeClr val="tx2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5097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60000" cy="68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Chevron 19"/>
          <p:cNvSpPr/>
          <p:nvPr/>
        </p:nvSpPr>
        <p:spPr>
          <a:xfrm flipH="1">
            <a:off x="-1620688" y="-2979712"/>
            <a:ext cx="5709769" cy="6664593"/>
          </a:xfrm>
          <a:prstGeom prst="chevron">
            <a:avLst>
              <a:gd name="adj" fmla="val 41841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21" name="Chevron 20"/>
          <p:cNvSpPr/>
          <p:nvPr/>
        </p:nvSpPr>
        <p:spPr>
          <a:xfrm flipH="1">
            <a:off x="1763688" y="-2979712"/>
            <a:ext cx="5709769" cy="6664593"/>
          </a:xfrm>
          <a:prstGeom prst="chevron">
            <a:avLst>
              <a:gd name="adj" fmla="val 41841"/>
            </a:avLst>
          </a:prstGeom>
          <a:solidFill>
            <a:schemeClr val="tx2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22" name="Chevron 21"/>
          <p:cNvSpPr/>
          <p:nvPr/>
        </p:nvSpPr>
        <p:spPr>
          <a:xfrm flipH="1">
            <a:off x="5220072" y="-2979712"/>
            <a:ext cx="5709769" cy="6664593"/>
          </a:xfrm>
          <a:prstGeom prst="chevron">
            <a:avLst>
              <a:gd name="adj" fmla="val 41841"/>
            </a:avLst>
          </a:prstGeom>
          <a:solidFill>
            <a:schemeClr val="tx2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0870" y="260648"/>
            <a:ext cx="4657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 w="0"/>
                <a:solidFill>
                  <a:srgbClr val="F8FE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CHOOSE GMK</a:t>
            </a:r>
            <a:endParaRPr lang="en-AU" sz="2800" dirty="0">
              <a:solidFill>
                <a:srgbClr val="F8FE0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hevron 8"/>
          <p:cNvSpPr/>
          <p:nvPr/>
        </p:nvSpPr>
        <p:spPr>
          <a:xfrm flipH="1">
            <a:off x="462768" y="198222"/>
            <a:ext cx="370608" cy="648072"/>
          </a:xfrm>
          <a:prstGeom prst="chevron">
            <a:avLst>
              <a:gd name="adj" fmla="val 41841"/>
            </a:avLst>
          </a:prstGeom>
          <a:solidFill>
            <a:srgbClr val="FF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 flipH="1">
            <a:off x="179512" y="198222"/>
            <a:ext cx="370608" cy="648072"/>
          </a:xfrm>
          <a:prstGeom prst="chevron">
            <a:avLst>
              <a:gd name="adj" fmla="val 41841"/>
            </a:avLst>
          </a:prstGeom>
          <a:solidFill>
            <a:srgbClr val="FF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216161" y="6237312"/>
            <a:ext cx="9543940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30" y="6343668"/>
            <a:ext cx="1403785" cy="469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309320"/>
            <a:ext cx="1152128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448934" y="874895"/>
            <a:ext cx="4536504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64816" y="1107330"/>
            <a:ext cx="2771801" cy="3456384"/>
          </a:xfrm>
          <a:prstGeom prst="rect">
            <a:avLst/>
          </a:prstGeom>
          <a:solidFill>
            <a:schemeClr val="tx1">
              <a:alpha val="63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7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GMK recognises Tarkett’s leading position in the floor covering industry – we have the flooring industry experience, manpower, equipment and facilities to provide Tarkett a second to none supply chain solution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275857" y="1772816"/>
            <a:ext cx="2736303" cy="3456384"/>
          </a:xfrm>
          <a:prstGeom prst="rect">
            <a:avLst/>
          </a:prstGeom>
          <a:solidFill>
            <a:schemeClr val="tx1">
              <a:alpha val="63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7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As a wholly owned subsidiary of CTI Logistics Limited, a publicly listed company that has been a provider of transport and logistics services for more than </a:t>
            </a:r>
            <a:r>
              <a:rPr lang="en-AU" sz="17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40</a:t>
            </a:r>
            <a:r>
              <a:rPr lang="en-AU" sz="17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years, GMK has the financial backing to support the continued growth of Tarkett</a:t>
            </a:r>
            <a:endParaRPr lang="en-AU" sz="17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56177" y="2492896"/>
            <a:ext cx="2736304" cy="3456384"/>
          </a:xfrm>
          <a:prstGeom prst="rect">
            <a:avLst/>
          </a:prstGeom>
          <a:solidFill>
            <a:schemeClr val="tx1">
              <a:alpha val="63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7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We know your product - as Tarkett’s current third party provider of warehousing and transport services – GMK is best positioned to minimise any disruption of service and delivery to Tarkett’s clients</a:t>
            </a:r>
          </a:p>
        </p:txBody>
      </p:sp>
      <p:sp>
        <p:nvSpPr>
          <p:cNvPr id="3" name="Rectangle 2"/>
          <p:cNvSpPr/>
          <p:nvPr/>
        </p:nvSpPr>
        <p:spPr>
          <a:xfrm>
            <a:off x="364816" y="1107330"/>
            <a:ext cx="2771801" cy="288032"/>
          </a:xfrm>
          <a:prstGeom prst="rect">
            <a:avLst/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Rectangle 22"/>
          <p:cNvSpPr/>
          <p:nvPr/>
        </p:nvSpPr>
        <p:spPr>
          <a:xfrm>
            <a:off x="3275857" y="1772816"/>
            <a:ext cx="2736303" cy="288032"/>
          </a:xfrm>
          <a:prstGeom prst="rect">
            <a:avLst/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Rectangle 23"/>
          <p:cNvSpPr/>
          <p:nvPr/>
        </p:nvSpPr>
        <p:spPr>
          <a:xfrm>
            <a:off x="6156177" y="2492896"/>
            <a:ext cx="2736304" cy="288032"/>
          </a:xfrm>
          <a:prstGeom prst="rect">
            <a:avLst/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625752"/>
            <a:ext cx="1259632" cy="1259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Dodecagon 26"/>
          <p:cNvSpPr/>
          <p:nvPr/>
        </p:nvSpPr>
        <p:spPr>
          <a:xfrm>
            <a:off x="8532439" y="6350945"/>
            <a:ext cx="792089" cy="701824"/>
          </a:xfrm>
          <a:prstGeom prst="dodecagon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000" dirty="0" smtClean="0">
                <a:solidFill>
                  <a:schemeClr val="tx2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15</a:t>
            </a:r>
            <a:endParaRPr lang="en-AU" sz="2000" dirty="0">
              <a:solidFill>
                <a:schemeClr val="tx2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726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C:\Users\mjcarruthers\Desktop\gmk\IMG_51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5975" y="-186802"/>
            <a:ext cx="10800000" cy="72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hevron 19"/>
          <p:cNvSpPr/>
          <p:nvPr/>
        </p:nvSpPr>
        <p:spPr>
          <a:xfrm flipH="1">
            <a:off x="-1620688" y="-2979712"/>
            <a:ext cx="5709769" cy="6664593"/>
          </a:xfrm>
          <a:prstGeom prst="chevron">
            <a:avLst>
              <a:gd name="adj" fmla="val 41841"/>
            </a:avLst>
          </a:prstGeom>
          <a:solidFill>
            <a:schemeClr val="bg1">
              <a:lumMod val="7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21" name="Chevron 20"/>
          <p:cNvSpPr/>
          <p:nvPr/>
        </p:nvSpPr>
        <p:spPr>
          <a:xfrm flipH="1">
            <a:off x="1763688" y="-2979712"/>
            <a:ext cx="5709769" cy="6664593"/>
          </a:xfrm>
          <a:prstGeom prst="chevron">
            <a:avLst>
              <a:gd name="adj" fmla="val 41841"/>
            </a:avLst>
          </a:prstGeom>
          <a:solidFill>
            <a:schemeClr val="tx2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22" name="Chevron 21"/>
          <p:cNvSpPr/>
          <p:nvPr/>
        </p:nvSpPr>
        <p:spPr>
          <a:xfrm flipH="1">
            <a:off x="5220072" y="-2979712"/>
            <a:ext cx="5709769" cy="6664593"/>
          </a:xfrm>
          <a:prstGeom prst="chevron">
            <a:avLst>
              <a:gd name="adj" fmla="val 41841"/>
            </a:avLst>
          </a:prstGeom>
          <a:solidFill>
            <a:schemeClr val="tx2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0870" y="260648"/>
            <a:ext cx="4657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 w="0"/>
                <a:solidFill>
                  <a:srgbClr val="F8FE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QUESTIONS?</a:t>
            </a:r>
            <a:endParaRPr lang="en-AU" sz="2800" dirty="0">
              <a:solidFill>
                <a:srgbClr val="F8FE0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hevron 8"/>
          <p:cNvSpPr/>
          <p:nvPr/>
        </p:nvSpPr>
        <p:spPr>
          <a:xfrm flipH="1">
            <a:off x="462768" y="198222"/>
            <a:ext cx="370608" cy="648072"/>
          </a:xfrm>
          <a:prstGeom prst="chevron">
            <a:avLst>
              <a:gd name="adj" fmla="val 41841"/>
            </a:avLst>
          </a:prstGeom>
          <a:solidFill>
            <a:srgbClr val="FF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 flipH="1">
            <a:off x="179512" y="198222"/>
            <a:ext cx="370608" cy="648072"/>
          </a:xfrm>
          <a:prstGeom prst="chevron">
            <a:avLst>
              <a:gd name="adj" fmla="val 41841"/>
            </a:avLst>
          </a:prstGeom>
          <a:solidFill>
            <a:srgbClr val="FF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216161" y="6237312"/>
            <a:ext cx="9543940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30" y="6343668"/>
            <a:ext cx="1403785" cy="469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309320"/>
            <a:ext cx="1152128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448934" y="874895"/>
            <a:ext cx="4536504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625752"/>
            <a:ext cx="1259632" cy="1259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Dodecagon 15"/>
          <p:cNvSpPr/>
          <p:nvPr/>
        </p:nvSpPr>
        <p:spPr>
          <a:xfrm>
            <a:off x="8532439" y="6350945"/>
            <a:ext cx="792089" cy="701824"/>
          </a:xfrm>
          <a:prstGeom prst="dodecagon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000" dirty="0" smtClean="0">
                <a:solidFill>
                  <a:schemeClr val="tx2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16</a:t>
            </a:r>
            <a:endParaRPr lang="en-AU" sz="2000" dirty="0">
              <a:solidFill>
                <a:schemeClr val="tx2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7628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mjcarruthers\Desktop\gmk\IMG_51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9968" y="-170600"/>
            <a:ext cx="10800000" cy="72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hevron 14"/>
          <p:cNvSpPr/>
          <p:nvPr/>
        </p:nvSpPr>
        <p:spPr>
          <a:xfrm flipH="1">
            <a:off x="-1620688" y="-2979712"/>
            <a:ext cx="5709769" cy="6664593"/>
          </a:xfrm>
          <a:prstGeom prst="chevron">
            <a:avLst>
              <a:gd name="adj" fmla="val 41841"/>
            </a:avLst>
          </a:prstGeom>
          <a:solidFill>
            <a:schemeClr val="bg1">
              <a:lumMod val="9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16" name="Chevron 15"/>
          <p:cNvSpPr/>
          <p:nvPr/>
        </p:nvSpPr>
        <p:spPr>
          <a:xfrm flipH="1">
            <a:off x="1763688" y="-2979712"/>
            <a:ext cx="5709769" cy="6664593"/>
          </a:xfrm>
          <a:prstGeom prst="chevron">
            <a:avLst>
              <a:gd name="adj" fmla="val 41841"/>
            </a:avLst>
          </a:prstGeom>
          <a:solidFill>
            <a:schemeClr val="tx2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17" name="Chevron 16"/>
          <p:cNvSpPr/>
          <p:nvPr/>
        </p:nvSpPr>
        <p:spPr>
          <a:xfrm flipH="1">
            <a:off x="5220072" y="-2979712"/>
            <a:ext cx="5709769" cy="6664593"/>
          </a:xfrm>
          <a:prstGeom prst="chevron">
            <a:avLst>
              <a:gd name="adj" fmla="val 41841"/>
            </a:avLst>
          </a:prstGeom>
          <a:solidFill>
            <a:schemeClr val="tx2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3" name="Flowchart: Connector 2"/>
          <p:cNvSpPr/>
          <p:nvPr/>
        </p:nvSpPr>
        <p:spPr>
          <a:xfrm>
            <a:off x="3131840" y="2760831"/>
            <a:ext cx="432048" cy="432048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Box 4"/>
          <p:cNvSpPr txBox="1"/>
          <p:nvPr/>
        </p:nvSpPr>
        <p:spPr>
          <a:xfrm>
            <a:off x="778862" y="260648"/>
            <a:ext cx="4081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 w="0"/>
                <a:solidFill>
                  <a:srgbClr val="F8FE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SAFETY MOMENT</a:t>
            </a:r>
            <a:endParaRPr lang="en-AU" sz="2800" dirty="0">
              <a:solidFill>
                <a:srgbClr val="F8FE0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hevron 8"/>
          <p:cNvSpPr/>
          <p:nvPr/>
        </p:nvSpPr>
        <p:spPr>
          <a:xfrm flipH="1">
            <a:off x="462768" y="198222"/>
            <a:ext cx="370608" cy="648072"/>
          </a:xfrm>
          <a:prstGeom prst="chevron">
            <a:avLst>
              <a:gd name="adj" fmla="val 41841"/>
            </a:avLst>
          </a:prstGeom>
          <a:solidFill>
            <a:srgbClr val="FF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 flipH="1">
            <a:off x="179512" y="198222"/>
            <a:ext cx="370608" cy="648072"/>
          </a:xfrm>
          <a:prstGeom prst="chevron">
            <a:avLst>
              <a:gd name="adj" fmla="val 41841"/>
            </a:avLst>
          </a:prstGeom>
          <a:solidFill>
            <a:srgbClr val="FF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216161" y="6237312"/>
            <a:ext cx="9543940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30" y="6343668"/>
            <a:ext cx="1403785" cy="469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309320"/>
            <a:ext cx="1152128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388" y="944563"/>
            <a:ext cx="5389069" cy="5389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Dodecagon 17"/>
          <p:cNvSpPr/>
          <p:nvPr/>
        </p:nvSpPr>
        <p:spPr>
          <a:xfrm>
            <a:off x="8676456" y="6487684"/>
            <a:ext cx="485801" cy="469708"/>
          </a:xfrm>
          <a:prstGeom prst="dodecagon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000" dirty="0">
                <a:solidFill>
                  <a:schemeClr val="tx2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</a:t>
            </a:r>
            <a:endParaRPr lang="en-AU" sz="2000" dirty="0">
              <a:solidFill>
                <a:schemeClr val="tx2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9590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-99392"/>
            <a:ext cx="10908000" cy="72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Chevron 14"/>
          <p:cNvSpPr/>
          <p:nvPr/>
        </p:nvSpPr>
        <p:spPr>
          <a:xfrm flipH="1">
            <a:off x="-1620688" y="-2979712"/>
            <a:ext cx="5709769" cy="6664593"/>
          </a:xfrm>
          <a:prstGeom prst="chevron">
            <a:avLst>
              <a:gd name="adj" fmla="val 41841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16" name="Chevron 15"/>
          <p:cNvSpPr/>
          <p:nvPr/>
        </p:nvSpPr>
        <p:spPr>
          <a:xfrm flipH="1">
            <a:off x="1763688" y="-2979712"/>
            <a:ext cx="5709769" cy="6664593"/>
          </a:xfrm>
          <a:prstGeom prst="chevron">
            <a:avLst>
              <a:gd name="adj" fmla="val 41841"/>
            </a:avLst>
          </a:prstGeom>
          <a:solidFill>
            <a:schemeClr val="tx2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17" name="Chevron 16"/>
          <p:cNvSpPr/>
          <p:nvPr/>
        </p:nvSpPr>
        <p:spPr>
          <a:xfrm flipH="1">
            <a:off x="5220072" y="-2979712"/>
            <a:ext cx="5709769" cy="6664593"/>
          </a:xfrm>
          <a:prstGeom prst="chevron">
            <a:avLst>
              <a:gd name="adj" fmla="val 41841"/>
            </a:avLst>
          </a:prstGeom>
          <a:solidFill>
            <a:schemeClr val="tx2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2838" y="260648"/>
            <a:ext cx="4081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ln w="0"/>
                <a:solidFill>
                  <a:srgbClr val="F8FE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TARKETT REQUIREMENTS</a:t>
            </a:r>
            <a:endParaRPr lang="en-AU" sz="2800" dirty="0">
              <a:solidFill>
                <a:srgbClr val="F8FE0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hevron 8"/>
          <p:cNvSpPr/>
          <p:nvPr/>
        </p:nvSpPr>
        <p:spPr>
          <a:xfrm flipH="1">
            <a:off x="462768" y="198222"/>
            <a:ext cx="370608" cy="648072"/>
          </a:xfrm>
          <a:prstGeom prst="chevron">
            <a:avLst>
              <a:gd name="adj" fmla="val 41841"/>
            </a:avLst>
          </a:prstGeom>
          <a:solidFill>
            <a:srgbClr val="FF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 flipH="1">
            <a:off x="179512" y="198222"/>
            <a:ext cx="370608" cy="648072"/>
          </a:xfrm>
          <a:prstGeom prst="chevron">
            <a:avLst>
              <a:gd name="adj" fmla="val 41841"/>
            </a:avLst>
          </a:prstGeom>
          <a:solidFill>
            <a:srgbClr val="FF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216161" y="6237312"/>
            <a:ext cx="9543940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30" y="6343668"/>
            <a:ext cx="1403785" cy="469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309320"/>
            <a:ext cx="1152128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0" y="1131416"/>
            <a:ext cx="8892479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01168" lvl="1" indent="0" algn="just">
              <a:buNone/>
            </a:pPr>
            <a:r>
              <a:rPr lang="en-A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Tarkett has made the decision to outsource their national warehousing and distribution operation to a specialist logistics </a:t>
            </a:r>
            <a:r>
              <a:rPr lang="en-A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provider </a:t>
            </a:r>
            <a:endParaRPr lang="en-AU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201168" lvl="1" indent="0" algn="just">
              <a:buNone/>
            </a:pPr>
            <a:endParaRPr lang="en-AU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201168" lvl="1" indent="0" algn="just">
              <a:buNone/>
            </a:pPr>
            <a:r>
              <a:rPr lang="en-A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Commencement date to be July </a:t>
            </a:r>
            <a:r>
              <a:rPr lang="en-A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2016</a:t>
            </a:r>
            <a:r>
              <a:rPr lang="en-A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endParaRPr lang="en-AU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201168" lvl="1" indent="0" algn="just">
              <a:buNone/>
            </a:pPr>
            <a:endParaRPr lang="en-A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201168" lvl="1" indent="0" algn="just">
              <a:buNone/>
            </a:pPr>
            <a:r>
              <a:rPr lang="en-AU" sz="2000" dirty="0" smtClean="0">
                <a:solidFill>
                  <a:srgbClr val="F8FE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GMK’s understanding of Tarkett’s requirements is as follows:</a:t>
            </a:r>
          </a:p>
          <a:p>
            <a:pPr lvl="1">
              <a:lnSpc>
                <a:spcPct val="150000"/>
              </a:lnSpc>
            </a:pPr>
            <a:endParaRPr lang="en-AU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742950" lvl="1" indent="-285750">
              <a:buBlip>
                <a:blip r:embed="rId5"/>
              </a:buBlip>
            </a:pPr>
            <a:r>
              <a:rPr lang="en-A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Main warehouse to be Sydney based, with national distribution from that location</a:t>
            </a:r>
          </a:p>
          <a:p>
            <a:pPr lvl="1"/>
            <a:endParaRPr lang="en-AU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742950" lvl="1" indent="-285750">
              <a:buBlip>
                <a:blip r:embed="rId5"/>
              </a:buBlip>
            </a:pPr>
            <a:r>
              <a:rPr lang="en-A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Storage of approximately </a:t>
            </a:r>
            <a:r>
              <a:rPr lang="en-A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3,000</a:t>
            </a:r>
            <a:r>
              <a:rPr lang="en-A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pallets nationally with full pick and pack function</a:t>
            </a:r>
          </a:p>
          <a:p>
            <a:pPr lvl="1"/>
            <a:endParaRPr lang="en-AU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742950" lvl="1" indent="-285750">
              <a:buBlip>
                <a:blip r:embed="rId5"/>
              </a:buBlip>
            </a:pPr>
            <a:r>
              <a:rPr lang="en-A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Storage of approximately </a:t>
            </a:r>
            <a:r>
              <a:rPr lang="en-A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10,000</a:t>
            </a:r>
            <a:r>
              <a:rPr lang="en-A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rolls of vinyl nationally with full pick, cut and pack function 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625752"/>
            <a:ext cx="1259632" cy="1259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Dodecagon 18"/>
          <p:cNvSpPr/>
          <p:nvPr/>
        </p:nvSpPr>
        <p:spPr>
          <a:xfrm>
            <a:off x="8676456" y="6487684"/>
            <a:ext cx="485801" cy="469708"/>
          </a:xfrm>
          <a:prstGeom prst="dodecagon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000" dirty="0">
                <a:solidFill>
                  <a:schemeClr val="tx2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3</a:t>
            </a:r>
            <a:endParaRPr lang="en-AU" sz="2000" dirty="0">
              <a:solidFill>
                <a:schemeClr val="tx2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01814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jcarruthers\Desktop\gmk\IMG_510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5990" b="13018"/>
          <a:stretch/>
        </p:blipFill>
        <p:spPr bwMode="auto">
          <a:xfrm>
            <a:off x="-203307" y="-1610432"/>
            <a:ext cx="9747357" cy="883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hevron 5"/>
          <p:cNvSpPr/>
          <p:nvPr/>
        </p:nvSpPr>
        <p:spPr>
          <a:xfrm flipH="1">
            <a:off x="-1620688" y="-2979712"/>
            <a:ext cx="5709769" cy="6664593"/>
          </a:xfrm>
          <a:prstGeom prst="chevron">
            <a:avLst>
              <a:gd name="adj" fmla="val 41841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 flipH="1">
            <a:off x="1763688" y="-2979712"/>
            <a:ext cx="5709769" cy="6664593"/>
          </a:xfrm>
          <a:prstGeom prst="chevron">
            <a:avLst>
              <a:gd name="adj" fmla="val 41841"/>
            </a:avLst>
          </a:prstGeom>
          <a:solidFill>
            <a:schemeClr val="tx2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 flipH="1">
            <a:off x="5220072" y="-2979712"/>
            <a:ext cx="5709769" cy="6664593"/>
          </a:xfrm>
          <a:prstGeom prst="chevron">
            <a:avLst>
              <a:gd name="adj" fmla="val 41841"/>
            </a:avLst>
          </a:prstGeom>
          <a:solidFill>
            <a:schemeClr val="tx2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6854" y="260648"/>
            <a:ext cx="4081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ln w="0"/>
                <a:solidFill>
                  <a:srgbClr val="F8FE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TARKETT KEY OBJECTIVES</a:t>
            </a:r>
            <a:endParaRPr lang="en-AU" sz="2800" dirty="0">
              <a:solidFill>
                <a:srgbClr val="F8FE0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hevron 8"/>
          <p:cNvSpPr/>
          <p:nvPr/>
        </p:nvSpPr>
        <p:spPr>
          <a:xfrm flipH="1">
            <a:off x="462768" y="198222"/>
            <a:ext cx="370608" cy="648072"/>
          </a:xfrm>
          <a:prstGeom prst="chevron">
            <a:avLst>
              <a:gd name="adj" fmla="val 41841"/>
            </a:avLst>
          </a:prstGeom>
          <a:solidFill>
            <a:srgbClr val="FF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 flipH="1">
            <a:off x="179512" y="198222"/>
            <a:ext cx="370608" cy="648072"/>
          </a:xfrm>
          <a:prstGeom prst="chevron">
            <a:avLst>
              <a:gd name="adj" fmla="val 41841"/>
            </a:avLst>
          </a:prstGeom>
          <a:solidFill>
            <a:srgbClr val="FF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216161" y="6237312"/>
            <a:ext cx="9543940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30" y="6343668"/>
            <a:ext cx="1403785" cy="469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309320"/>
            <a:ext cx="1152128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0" y="764704"/>
            <a:ext cx="9036496" cy="506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lnSpc>
                <a:spcPct val="150000"/>
              </a:lnSpc>
              <a:buBlip>
                <a:blip r:embed="rId6"/>
              </a:buBlip>
            </a:pPr>
            <a:endParaRPr lang="en-AU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lvl="1" indent="-285750">
              <a:lnSpc>
                <a:spcPct val="200000"/>
              </a:lnSpc>
              <a:buBlip>
                <a:blip r:embed="rId6"/>
              </a:buBlip>
            </a:pPr>
            <a:r>
              <a:rPr lang="en-A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National distribution system focused on delivery of products </a:t>
            </a:r>
            <a:r>
              <a:rPr lang="en-A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on </a:t>
            </a:r>
            <a:r>
              <a:rPr lang="en-A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time, </a:t>
            </a:r>
            <a:r>
              <a:rPr lang="en-A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every time in first class condition</a:t>
            </a:r>
            <a:r>
              <a:rPr lang="en-AU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A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to support Tarkett’s goal of providing outstanding customer service </a:t>
            </a:r>
          </a:p>
          <a:p>
            <a:pPr marL="742950" lvl="1" indent="-285750">
              <a:lnSpc>
                <a:spcPct val="200000"/>
              </a:lnSpc>
              <a:buBlip>
                <a:blip r:embed="rId6"/>
              </a:buBlip>
            </a:pPr>
            <a:r>
              <a:rPr lang="en-A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 distribution system that can provide same day metropolitan delivery in all capital cities as well as seamless and efficient stock transfers between states</a:t>
            </a:r>
          </a:p>
          <a:p>
            <a:pPr marL="742950" lvl="1" indent="-285750">
              <a:lnSpc>
                <a:spcPct val="200000"/>
              </a:lnSpc>
              <a:buBlip>
                <a:blip r:embed="rId6"/>
              </a:buBlip>
            </a:pPr>
            <a:r>
              <a:rPr lang="en-A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Uniform national pricing structure </a:t>
            </a:r>
          </a:p>
          <a:p>
            <a:pPr marL="742950" lvl="1" indent="-285750">
              <a:lnSpc>
                <a:spcPct val="200000"/>
              </a:lnSpc>
              <a:buBlip>
                <a:blip r:embed="rId6"/>
              </a:buBlip>
            </a:pPr>
            <a:r>
              <a:rPr lang="en-A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 distribution model that will deliver reduced operating costs</a:t>
            </a:r>
          </a:p>
          <a:p>
            <a:pPr marL="742950" lvl="1" indent="-285750">
              <a:lnSpc>
                <a:spcPct val="200000"/>
              </a:lnSpc>
              <a:buBlip>
                <a:blip r:embed="rId6"/>
              </a:buBlip>
            </a:pPr>
            <a:r>
              <a:rPr lang="en-A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Possible employment for existing Tarkett warehouse staff and  purchase of existing Tarkett warehouse equipment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625752"/>
            <a:ext cx="1259632" cy="1259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Dodecagon 14"/>
          <p:cNvSpPr/>
          <p:nvPr/>
        </p:nvSpPr>
        <p:spPr>
          <a:xfrm>
            <a:off x="8676456" y="6487684"/>
            <a:ext cx="485801" cy="469708"/>
          </a:xfrm>
          <a:prstGeom prst="dodecagon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000" dirty="0">
                <a:solidFill>
                  <a:schemeClr val="tx2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4</a:t>
            </a:r>
            <a:endParaRPr lang="en-AU" sz="2000" dirty="0">
              <a:solidFill>
                <a:schemeClr val="tx2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927590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10800000" cy="72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827584" y="1628800"/>
            <a:ext cx="2481737" cy="1584176"/>
          </a:xfrm>
          <a:prstGeom prst="rect">
            <a:avLst/>
          </a:prstGeom>
          <a:solidFill>
            <a:schemeClr val="tx2">
              <a:alpha val="21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Established in </a:t>
            </a:r>
            <a:r>
              <a:rPr lang="en-AU" sz="14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1962</a:t>
            </a:r>
            <a:r>
              <a:rPr lang="en-AU" sz="14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  <a:p>
            <a:pPr algn="ctr"/>
            <a:r>
              <a:rPr lang="en-AU" sz="14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(53 </a:t>
            </a:r>
            <a:r>
              <a:rPr lang="en-AU" sz="14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years</a:t>
            </a:r>
            <a:r>
              <a:rPr lang="en-AU" sz="14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)</a:t>
            </a:r>
            <a:r>
              <a:rPr lang="en-AU" sz="14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endParaRPr lang="en-AU" sz="14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2838" y="260648"/>
            <a:ext cx="4081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ln w="0"/>
                <a:solidFill>
                  <a:srgbClr val="F8FE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ABOUT GMK LOGISTICS </a:t>
            </a:r>
            <a:endParaRPr lang="en-AU" sz="2800" dirty="0">
              <a:solidFill>
                <a:srgbClr val="F8FE0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hevron 8"/>
          <p:cNvSpPr/>
          <p:nvPr/>
        </p:nvSpPr>
        <p:spPr>
          <a:xfrm flipH="1">
            <a:off x="462768" y="198222"/>
            <a:ext cx="370608" cy="648072"/>
          </a:xfrm>
          <a:prstGeom prst="chevron">
            <a:avLst>
              <a:gd name="adj" fmla="val 41841"/>
            </a:avLst>
          </a:prstGeom>
          <a:solidFill>
            <a:srgbClr val="FF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 flipH="1">
            <a:off x="179512" y="198222"/>
            <a:ext cx="370608" cy="648072"/>
          </a:xfrm>
          <a:prstGeom prst="chevron">
            <a:avLst>
              <a:gd name="adj" fmla="val 41841"/>
            </a:avLst>
          </a:prstGeom>
          <a:solidFill>
            <a:srgbClr val="FF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216161" y="6237312"/>
            <a:ext cx="9543940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30" y="6343668"/>
            <a:ext cx="1403785" cy="469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309320"/>
            <a:ext cx="1152128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Rectangle 36"/>
          <p:cNvSpPr/>
          <p:nvPr/>
        </p:nvSpPr>
        <p:spPr>
          <a:xfrm>
            <a:off x="3525345" y="1628800"/>
            <a:ext cx="2481737" cy="1584176"/>
          </a:xfrm>
          <a:prstGeom prst="rect">
            <a:avLst/>
          </a:prstGeom>
          <a:solidFill>
            <a:schemeClr val="tx2">
              <a:alpha val="21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Market leader in the provision of warehousing and transport services to the flooring industry </a:t>
            </a:r>
            <a:endParaRPr lang="en-AU" sz="14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261649" y="1628800"/>
            <a:ext cx="2481737" cy="1584176"/>
          </a:xfrm>
          <a:prstGeom prst="rect">
            <a:avLst/>
          </a:prstGeom>
          <a:solidFill>
            <a:schemeClr val="tx2">
              <a:alpha val="21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Over </a:t>
            </a:r>
            <a:r>
              <a:rPr lang="en-AU" sz="1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40</a:t>
            </a:r>
            <a:r>
              <a:rPr lang="en-AU" sz="1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years of experience in handling, storing and cutting flooring  </a:t>
            </a:r>
            <a:r>
              <a:rPr lang="en-AU" sz="1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(</a:t>
            </a:r>
            <a:r>
              <a:rPr lang="en-AU" sz="1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vinyl and carpets</a:t>
            </a:r>
            <a:r>
              <a:rPr lang="en-AU" sz="1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) </a:t>
            </a:r>
          </a:p>
        </p:txBody>
      </p:sp>
      <p:sp>
        <p:nvSpPr>
          <p:cNvPr id="39" name="Rectangle 38"/>
          <p:cNvSpPr/>
          <p:nvPr/>
        </p:nvSpPr>
        <p:spPr>
          <a:xfrm>
            <a:off x="850302" y="3429000"/>
            <a:ext cx="2481737" cy="1584176"/>
          </a:xfrm>
          <a:prstGeom prst="rect">
            <a:avLst/>
          </a:prstGeom>
          <a:solidFill>
            <a:schemeClr val="tx2">
              <a:alpha val="21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Nation-wide distribution network specialising in flooring products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261648" y="3429000"/>
            <a:ext cx="2481737" cy="1584176"/>
          </a:xfrm>
          <a:prstGeom prst="rect">
            <a:avLst/>
          </a:prstGeom>
          <a:solidFill>
            <a:schemeClr val="tx2">
              <a:alpha val="21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Wholly owned subsidiary of CTI Logistics Limited, a transport and logistics company listed on the Australian Stock Exchange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525345" y="3418901"/>
            <a:ext cx="2481737" cy="1584176"/>
          </a:xfrm>
          <a:prstGeom prst="rect">
            <a:avLst/>
          </a:prstGeom>
          <a:solidFill>
            <a:schemeClr val="tx2">
              <a:alpha val="21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Commitment to outstanding customer service - DIFOT performance exceeds </a:t>
            </a:r>
            <a:r>
              <a:rPr lang="en-AU" sz="14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99%</a:t>
            </a:r>
            <a:endParaRPr lang="en-AU" sz="14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625752"/>
            <a:ext cx="1259632" cy="1259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Dodecagon 15"/>
          <p:cNvSpPr/>
          <p:nvPr/>
        </p:nvSpPr>
        <p:spPr>
          <a:xfrm>
            <a:off x="8676456" y="6487684"/>
            <a:ext cx="485801" cy="469708"/>
          </a:xfrm>
          <a:prstGeom prst="dodecagon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000" dirty="0">
                <a:solidFill>
                  <a:schemeClr val="tx2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5</a:t>
            </a:r>
            <a:endParaRPr lang="en-AU" sz="2000" dirty="0">
              <a:solidFill>
                <a:schemeClr val="tx2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775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mjcarruthers\Desktop\gmk\IMG_50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5992" y="-187056"/>
            <a:ext cx="11340000" cy="75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Chevron 43"/>
          <p:cNvSpPr/>
          <p:nvPr/>
        </p:nvSpPr>
        <p:spPr>
          <a:xfrm flipH="1">
            <a:off x="-1620688" y="-2979712"/>
            <a:ext cx="5709769" cy="6664593"/>
          </a:xfrm>
          <a:prstGeom prst="chevron">
            <a:avLst>
              <a:gd name="adj" fmla="val 41841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45" name="Chevron 44"/>
          <p:cNvSpPr/>
          <p:nvPr/>
        </p:nvSpPr>
        <p:spPr>
          <a:xfrm flipH="1">
            <a:off x="1763688" y="-2979712"/>
            <a:ext cx="5709769" cy="6664593"/>
          </a:xfrm>
          <a:prstGeom prst="chevron">
            <a:avLst>
              <a:gd name="adj" fmla="val 41841"/>
            </a:avLst>
          </a:prstGeom>
          <a:solidFill>
            <a:schemeClr val="bg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46" name="Chevron 45"/>
          <p:cNvSpPr/>
          <p:nvPr/>
        </p:nvSpPr>
        <p:spPr>
          <a:xfrm flipH="1">
            <a:off x="5220072" y="-2979712"/>
            <a:ext cx="5709769" cy="6664593"/>
          </a:xfrm>
          <a:prstGeom prst="chevron">
            <a:avLst>
              <a:gd name="adj" fmla="val 41841"/>
            </a:avLst>
          </a:prstGeom>
          <a:solidFill>
            <a:schemeClr val="bg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2838" y="260648"/>
            <a:ext cx="4081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ln w="0"/>
                <a:solidFill>
                  <a:srgbClr val="F8FE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GMK DIFFERENCE </a:t>
            </a:r>
            <a:endParaRPr lang="en-AU" sz="2800" dirty="0">
              <a:solidFill>
                <a:srgbClr val="F8FE0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hevron 8"/>
          <p:cNvSpPr/>
          <p:nvPr/>
        </p:nvSpPr>
        <p:spPr>
          <a:xfrm flipH="1">
            <a:off x="462768" y="198222"/>
            <a:ext cx="370608" cy="648072"/>
          </a:xfrm>
          <a:prstGeom prst="chevron">
            <a:avLst>
              <a:gd name="adj" fmla="val 41841"/>
            </a:avLst>
          </a:prstGeom>
          <a:solidFill>
            <a:srgbClr val="FF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 flipH="1">
            <a:off x="179512" y="198222"/>
            <a:ext cx="370608" cy="648072"/>
          </a:xfrm>
          <a:prstGeom prst="chevron">
            <a:avLst>
              <a:gd name="adj" fmla="val 41841"/>
            </a:avLst>
          </a:prstGeom>
          <a:solidFill>
            <a:srgbClr val="FF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216161" y="6237312"/>
            <a:ext cx="9543940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30" y="6343668"/>
            <a:ext cx="1403785" cy="469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309320"/>
            <a:ext cx="1152128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1023353" y="1746394"/>
            <a:ext cx="7087165" cy="4418910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Blip>
                <a:blip r:embed="rId5"/>
              </a:buBlip>
            </a:pPr>
            <a:r>
              <a:rPr lang="en-A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Like our clients – we live and breathe the floor covering industry</a:t>
            </a:r>
          </a:p>
          <a:p>
            <a:endParaRPr lang="en-AU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285750" indent="-285750">
              <a:buBlip>
                <a:blip r:embed="rId5"/>
              </a:buBlip>
            </a:pPr>
            <a:r>
              <a:rPr lang="en-A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 highly trained team </a:t>
            </a:r>
            <a:r>
              <a:rPr lang="en-A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(145 </a:t>
            </a:r>
            <a:r>
              <a:rPr lang="en-A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FTE</a:t>
            </a:r>
            <a:r>
              <a:rPr lang="en-A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)</a:t>
            </a:r>
            <a:r>
              <a:rPr lang="en-A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with knowledge and experience in the correct way to handle flooring products </a:t>
            </a:r>
          </a:p>
          <a:p>
            <a:endParaRPr lang="en-A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285750" indent="-285750">
              <a:buBlip>
                <a:blip r:embed="rId5"/>
              </a:buBlip>
            </a:pPr>
            <a:r>
              <a:rPr lang="en-A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Over </a:t>
            </a:r>
            <a:r>
              <a:rPr lang="en-A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50,000</a:t>
            </a:r>
            <a:r>
              <a:rPr lang="en-A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m</a:t>
            </a:r>
            <a:r>
              <a:rPr lang="en-A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strangelo Edessa"/>
                <a:cs typeface="Estrangelo Edessa"/>
              </a:rPr>
              <a:t>² </a:t>
            </a:r>
            <a:r>
              <a:rPr lang="en-A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of warehousing space nationally - all with recessed docks for efficient for efficient load/unload and designed for the safe and effective handling of flooring products</a:t>
            </a:r>
          </a:p>
          <a:p>
            <a:pPr marL="285750" indent="-285750">
              <a:buBlip>
                <a:blip r:embed="rId5"/>
              </a:buBlip>
            </a:pPr>
            <a:endParaRPr lang="en-AU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285750" indent="-285750">
              <a:buBlip>
                <a:blip r:embed="rId5"/>
              </a:buBlip>
            </a:pPr>
            <a:r>
              <a:rPr lang="en-A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 fleet of </a:t>
            </a:r>
            <a:r>
              <a:rPr lang="en-A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75</a:t>
            </a:r>
            <a:r>
              <a:rPr lang="en-A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specialised trucks and trailers throughout Australia – customized to handle flooring products safely and to minimise damage </a:t>
            </a:r>
          </a:p>
          <a:p>
            <a:endParaRPr lang="en-AU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A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  <a:p>
            <a:endParaRPr lang="en-AU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A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endParaRPr lang="en-A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625752"/>
            <a:ext cx="1259632" cy="1259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Dodecagon 13"/>
          <p:cNvSpPr/>
          <p:nvPr/>
        </p:nvSpPr>
        <p:spPr>
          <a:xfrm>
            <a:off x="8676456" y="6487684"/>
            <a:ext cx="485801" cy="469708"/>
          </a:xfrm>
          <a:prstGeom prst="dodecagon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000" dirty="0">
                <a:solidFill>
                  <a:schemeClr val="tx2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6</a:t>
            </a:r>
            <a:endParaRPr lang="en-AU" sz="2000" dirty="0">
              <a:solidFill>
                <a:schemeClr val="tx2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5928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mjcarruthers\Desktop\gmk\006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6000" y="-423048"/>
            <a:ext cx="9600000" cy="72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Chevron 36"/>
          <p:cNvSpPr/>
          <p:nvPr/>
        </p:nvSpPr>
        <p:spPr>
          <a:xfrm flipH="1">
            <a:off x="-1620688" y="-2979712"/>
            <a:ext cx="5709769" cy="6664593"/>
          </a:xfrm>
          <a:prstGeom prst="chevron">
            <a:avLst>
              <a:gd name="adj" fmla="val 41841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38" name="Chevron 37"/>
          <p:cNvSpPr/>
          <p:nvPr/>
        </p:nvSpPr>
        <p:spPr>
          <a:xfrm flipH="1">
            <a:off x="1763688" y="-2979712"/>
            <a:ext cx="5709769" cy="6664593"/>
          </a:xfrm>
          <a:prstGeom prst="chevron">
            <a:avLst>
              <a:gd name="adj" fmla="val 41841"/>
            </a:avLst>
          </a:prstGeom>
          <a:solidFill>
            <a:schemeClr val="bg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39" name="Chevron 38"/>
          <p:cNvSpPr/>
          <p:nvPr/>
        </p:nvSpPr>
        <p:spPr>
          <a:xfrm flipH="1">
            <a:off x="5220072" y="-2979712"/>
            <a:ext cx="5709769" cy="6664593"/>
          </a:xfrm>
          <a:prstGeom prst="chevron">
            <a:avLst>
              <a:gd name="adj" fmla="val 41841"/>
            </a:avLst>
          </a:prstGeom>
          <a:solidFill>
            <a:schemeClr val="bg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3238" y="-315415"/>
            <a:ext cx="10150476" cy="6895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44" b="100000" l="884" r="100000">
                        <a14:foregroundMark x1="12626" y1="67083" x2="12626" y2="67083"/>
                        <a14:foregroundMark x1="76515" y1="10556" x2="76515" y2="10556"/>
                        <a14:foregroundMark x1="39268" y1="51528" x2="39268" y2="51528"/>
                        <a14:foregroundMark x1="28283" y1="44583" x2="28283" y2="44583"/>
                        <a14:foregroundMark x1="13005" y1="43889" x2="13005" y2="43889"/>
                        <a14:foregroundMark x1="12879" y1="54583" x2="12879" y2="54583"/>
                        <a14:foregroundMark x1="15152" y1="64583" x2="15152" y2="64583"/>
                        <a14:foregroundMark x1="23485" y1="63750" x2="23485" y2="63750"/>
                        <a14:foregroundMark x1="25126" y1="57500" x2="24747" y2="56667"/>
                        <a14:foregroundMark x1="27778" y1="53056" x2="27778" y2="53056"/>
                        <a14:foregroundMark x1="56187" y1="52361" x2="56187" y2="52361"/>
                        <a14:foregroundMark x1="61616" y1="55139" x2="61616" y2="55139"/>
                        <a14:foregroundMark x1="65025" y1="65556" x2="65025" y2="65556"/>
                        <a14:foregroundMark x1="71212" y1="75417" x2="71212" y2="75417"/>
                        <a14:foregroundMark x1="77020" y1="79306" x2="77020" y2="79306"/>
                        <a14:foregroundMark x1="79293" y1="93194" x2="79293" y2="93194"/>
                        <a14:foregroundMark x1="81692" y1="88056" x2="81692" y2="88056"/>
                        <a14:foregroundMark x1="73106" y1="86528" x2="73106" y2="86528"/>
                        <a14:foregroundMark x1="58586" y1="74444" x2="58586" y2="74444"/>
                        <a14:foregroundMark x1="34343" y1="49722" x2="34343" y2="49722"/>
                        <a14:foregroundMark x1="30556" y1="23333" x2="30556" y2="23333"/>
                        <a14:foregroundMark x1="21591" y1="29861" x2="21591" y2="29861"/>
                        <a14:foregroundMark x1="20076" y1="39861" x2="20076" y2="39861"/>
                        <a14:foregroundMark x1="18813" y1="50694" x2="18813" y2="50694"/>
                        <a14:foregroundMark x1="30303" y1="36667" x2="30303" y2="36667"/>
                        <a14:foregroundMark x1="35985" y1="42361" x2="35985" y2="42361"/>
                        <a14:foregroundMark x1="35227" y1="27917" x2="35227" y2="27917"/>
                        <a14:foregroundMark x1="35606" y1="15139" x2="35606" y2="15139"/>
                        <a14:foregroundMark x1="31187" y1="15556" x2="31187" y2="15556"/>
                        <a14:foregroundMark x1="25253" y1="22778" x2="25253" y2="22778"/>
                        <a14:foregroundMark x1="23232" y1="33333" x2="23232" y2="33333"/>
                        <a14:foregroundMark x1="9470" y1="37639" x2="9470" y2="37639"/>
                        <a14:foregroundMark x1="8965" y1="45139" x2="8838" y2="45694"/>
                        <a14:foregroundMark x1="50505" y1="52917" x2="50505" y2="52917"/>
                        <a14:foregroundMark x1="14268" y1="35417" x2="14268" y2="35417"/>
                        <a14:foregroundMark x1="17045" y1="54861" x2="17045" y2="54861"/>
                        <a14:foregroundMark x1="20581" y1="63889" x2="20581" y2="63889"/>
                        <a14:foregroundMark x1="26641" y1="61667" x2="26641" y2="61667"/>
                        <a14:foregroundMark x1="35985" y1="59722" x2="35985" y2="59722"/>
                        <a14:foregroundMark x1="12879" y1="71250" x2="12879" y2="71250"/>
                        <a14:foregroundMark x1="81187" y1="44167" x2="81187" y2="44167"/>
                        <a14:foregroundMark x1="7071" y1="52083" x2="7071" y2="52083"/>
                        <a14:foregroundMark x1="11237" y1="63056" x2="11237" y2="63056"/>
                        <a14:foregroundMark x1="17045" y1="68750" x2="17045" y2="68750"/>
                        <a14:foregroundMark x1="15278" y1="72222" x2="15278" y2="72222"/>
                        <a14:foregroundMark x1="25253" y1="69028" x2="25253" y2="69028"/>
                        <a14:foregroundMark x1="28157" y1="67083" x2="28157" y2="67083"/>
                        <a14:foregroundMark x1="31566" y1="63056" x2="31566" y2="63056"/>
                        <a14:backgroundMark x1="42424" y1="73889" x2="42424" y2="73889"/>
                        <a14:backgroundMark x1="95960" y1="84861" x2="95960" y2="84861"/>
                        <a14:backgroundMark x1="94697" y1="77500" x2="94697" y2="77500"/>
                        <a14:backgroundMark x1="90025" y1="88889" x2="90025" y2="88889"/>
                        <a14:backgroundMark x1="55934" y1="90000" x2="55934" y2="90000"/>
                        <a14:backgroundMark x1="43813" y1="82500" x2="43813" y2="82500"/>
                        <a14:backgroundMark x1="10732" y1="11528" x2="10732" y2="11528"/>
                        <a14:backgroundMark x1="8586" y1="21806" x2="8586" y2="21806"/>
                        <a14:backgroundMark x1="13131" y1="22917" x2="13131" y2="22917"/>
                        <a14:backgroundMark x1="25253" y1="8611" x2="25253" y2="8611"/>
                        <a14:backgroundMark x1="65657" y1="7500" x2="65657" y2="7500"/>
                        <a14:backgroundMark x1="69697" y1="14306" x2="69697" y2="14306"/>
                        <a14:backgroundMark x1="68182" y1="3056" x2="68182" y2="3056"/>
                        <a14:backgroundMark x1="56439" y1="972" x2="56439" y2="972"/>
                        <a14:backgroundMark x1="25631" y1="4167" x2="25631" y2="4167"/>
                        <a14:backgroundMark x1="66667" y1="12500" x2="66667" y2="12500"/>
                        <a14:backgroundMark x1="60227" y1="14861" x2="60227" y2="14861"/>
                        <a14:backgroundMark x1="98864" y1="52361" x2="98864" y2="52361"/>
                        <a14:backgroundMark x1="45960" y1="5000" x2="45960" y2="5000"/>
                        <a14:backgroundMark x1="43308" y1="5556" x2="43308" y2="5556"/>
                        <a14:backgroundMark x1="61364" y1="71667" x2="61364" y2="71667"/>
                        <a14:backgroundMark x1="60227" y1="67639" x2="60227" y2="67639"/>
                        <a14:backgroundMark x1="60732" y1="66389" x2="60732" y2="66389"/>
                        <a14:backgroundMark x1="24116" y1="19167" x2="24116" y2="19167"/>
                        <a14:backgroundMark x1="14646" y1="12917" x2="14646" y2="12917"/>
                        <a14:backgroundMark x1="92803" y1="80278" x2="92803" y2="80278"/>
                        <a14:backgroundMark x1="24747" y1="20278" x2="24747" y2="20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630345"/>
            <a:ext cx="4829175" cy="438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05383" y="77723"/>
            <a:ext cx="77037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 w="0"/>
                <a:solidFill>
                  <a:srgbClr val="F8FE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GMK – A NATIONAL INTEGRATED END TO END FLOOR COVERING </a:t>
            </a:r>
            <a:r>
              <a:rPr lang="en-US" sz="2400" b="1" dirty="0" smtClean="0">
                <a:ln w="0"/>
                <a:solidFill>
                  <a:srgbClr val="F8FE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DISTRIBUTION </a:t>
            </a:r>
            <a:r>
              <a:rPr lang="en-US" sz="2400" b="1" dirty="0" smtClean="0">
                <a:ln w="0"/>
                <a:solidFill>
                  <a:srgbClr val="F8FE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</a:t>
            </a:r>
            <a:endParaRPr lang="en-AU" sz="2400" dirty="0">
              <a:solidFill>
                <a:srgbClr val="F8FE0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hevron 8"/>
          <p:cNvSpPr/>
          <p:nvPr/>
        </p:nvSpPr>
        <p:spPr>
          <a:xfrm flipH="1">
            <a:off x="462768" y="198222"/>
            <a:ext cx="370608" cy="648072"/>
          </a:xfrm>
          <a:prstGeom prst="chevron">
            <a:avLst>
              <a:gd name="adj" fmla="val 41841"/>
            </a:avLst>
          </a:prstGeom>
          <a:solidFill>
            <a:srgbClr val="FF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 flipH="1">
            <a:off x="179512" y="198222"/>
            <a:ext cx="370608" cy="648072"/>
          </a:xfrm>
          <a:prstGeom prst="chevron">
            <a:avLst>
              <a:gd name="adj" fmla="val 41841"/>
            </a:avLst>
          </a:prstGeom>
          <a:solidFill>
            <a:srgbClr val="FF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216161" y="6237312"/>
            <a:ext cx="9543940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30" y="6343668"/>
            <a:ext cx="1403785" cy="469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309320"/>
            <a:ext cx="1152128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" name="TextBox 53"/>
          <p:cNvSpPr txBox="1"/>
          <p:nvPr/>
        </p:nvSpPr>
        <p:spPr>
          <a:xfrm>
            <a:off x="-252536" y="1580307"/>
            <a:ext cx="5117344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dirty="0" smtClean="0">
                <a:solidFill>
                  <a:srgbClr val="F8FE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WAREHOUSE LOCATIONS:</a:t>
            </a:r>
          </a:p>
          <a:p>
            <a:pPr marL="742950" lvl="1" indent="-285750">
              <a:lnSpc>
                <a:spcPct val="150000"/>
              </a:lnSpc>
              <a:buBlip>
                <a:blip r:embed="rId8"/>
              </a:buBlip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Smeaton Grange, NSW 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(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Head Office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) </a:t>
            </a:r>
          </a:p>
          <a:p>
            <a:pPr marL="742950" lvl="1" indent="-285750">
              <a:lnSpc>
                <a:spcPct val="150000"/>
              </a:lnSpc>
              <a:buBlip>
                <a:blip r:embed="rId8"/>
              </a:buBlip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Newcastle, NSW</a:t>
            </a:r>
          </a:p>
          <a:p>
            <a:pPr marL="742950" lvl="1" indent="-285750">
              <a:lnSpc>
                <a:spcPct val="150000"/>
              </a:lnSpc>
              <a:buBlip>
                <a:blip r:embed="rId8"/>
              </a:buBlip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Laverton North, VIC</a:t>
            </a:r>
          </a:p>
          <a:p>
            <a:pPr marL="742950" lvl="1" indent="-285750">
              <a:lnSpc>
                <a:spcPct val="150000"/>
              </a:lnSpc>
              <a:buBlip>
                <a:blip r:embed="rId8"/>
              </a:buBlip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Kewdale, WA</a:t>
            </a:r>
          </a:p>
          <a:p>
            <a:pPr marL="742950" lvl="1" indent="-285750">
              <a:lnSpc>
                <a:spcPct val="150000"/>
              </a:lnSpc>
              <a:buBlip>
                <a:blip r:embed="rId8"/>
              </a:buBlip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Pooraka, SA</a:t>
            </a:r>
          </a:p>
          <a:p>
            <a:pPr marL="742950" lvl="1" indent="-285750">
              <a:lnSpc>
                <a:spcPct val="150000"/>
              </a:lnSpc>
              <a:buBlip>
                <a:blip r:embed="rId8"/>
              </a:buBlip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Ormeau, QLD</a:t>
            </a:r>
          </a:p>
        </p:txBody>
      </p:sp>
      <p:sp>
        <p:nvSpPr>
          <p:cNvPr id="2" name="Flowchart: Connector 1"/>
          <p:cNvSpPr/>
          <p:nvPr/>
        </p:nvSpPr>
        <p:spPr>
          <a:xfrm>
            <a:off x="7802111" y="4365104"/>
            <a:ext cx="288032" cy="289035"/>
          </a:xfrm>
          <a:prstGeom prst="flowChartConnector">
            <a:avLst/>
          </a:prstGeom>
          <a:solidFill>
            <a:srgbClr val="FF0000"/>
          </a:solidFill>
          <a:ln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8" name="Flowchart: Connector 57"/>
          <p:cNvSpPr/>
          <p:nvPr/>
        </p:nvSpPr>
        <p:spPr>
          <a:xfrm>
            <a:off x="8244089" y="3825064"/>
            <a:ext cx="180000" cy="180000"/>
          </a:xfrm>
          <a:prstGeom prst="flowChartConnector">
            <a:avLst/>
          </a:prstGeom>
          <a:solidFill>
            <a:srgbClr val="FF0000"/>
          </a:solidFill>
          <a:ln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1" name="Flowchart: Connector 60"/>
          <p:cNvSpPr/>
          <p:nvPr/>
        </p:nvSpPr>
        <p:spPr>
          <a:xfrm>
            <a:off x="4283968" y="4365104"/>
            <a:ext cx="180000" cy="180000"/>
          </a:xfrm>
          <a:prstGeom prst="flowChartConnector">
            <a:avLst/>
          </a:prstGeom>
          <a:solidFill>
            <a:srgbClr val="FF0000"/>
          </a:solidFill>
          <a:ln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Freeform 15"/>
          <p:cNvSpPr/>
          <p:nvPr/>
        </p:nvSpPr>
        <p:spPr>
          <a:xfrm>
            <a:off x="4468633" y="4293096"/>
            <a:ext cx="2401294" cy="302758"/>
          </a:xfrm>
          <a:custGeom>
            <a:avLst/>
            <a:gdLst>
              <a:gd name="connsiteX0" fmla="*/ 0 w 2401294"/>
              <a:gd name="connsiteY0" fmla="*/ 219051 h 393980"/>
              <a:gd name="connsiteX1" fmla="*/ 1789044 w 2401294"/>
              <a:gd name="connsiteY1" fmla="*/ 4366 h 393980"/>
              <a:gd name="connsiteX2" fmla="*/ 2401294 w 2401294"/>
              <a:gd name="connsiteY2" fmla="*/ 393980 h 393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01294" h="393980">
                <a:moveTo>
                  <a:pt x="0" y="219051"/>
                </a:moveTo>
                <a:cubicBezTo>
                  <a:pt x="694414" y="97131"/>
                  <a:pt x="1388828" y="-24789"/>
                  <a:pt x="1789044" y="4366"/>
                </a:cubicBezTo>
                <a:cubicBezTo>
                  <a:pt x="2189260" y="33521"/>
                  <a:pt x="2295277" y="213750"/>
                  <a:pt x="2401294" y="393980"/>
                </a:cubicBezTo>
              </a:path>
            </a:pathLst>
          </a:custGeom>
          <a:noFill/>
          <a:ln w="952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Freeform 16"/>
          <p:cNvSpPr/>
          <p:nvPr/>
        </p:nvSpPr>
        <p:spPr>
          <a:xfrm>
            <a:off x="4460682" y="4046874"/>
            <a:ext cx="3021495" cy="970399"/>
          </a:xfrm>
          <a:custGeom>
            <a:avLst/>
            <a:gdLst>
              <a:gd name="connsiteX0" fmla="*/ 0 w 3021495"/>
              <a:gd name="connsiteY0" fmla="*/ 374051 h 970399"/>
              <a:gd name="connsiteX1" fmla="*/ 2107095 w 3021495"/>
              <a:gd name="connsiteY1" fmla="*/ 24194 h 970399"/>
              <a:gd name="connsiteX2" fmla="*/ 3021495 w 3021495"/>
              <a:gd name="connsiteY2" fmla="*/ 970399 h 970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21495" h="970399">
                <a:moveTo>
                  <a:pt x="0" y="374051"/>
                </a:moveTo>
                <a:cubicBezTo>
                  <a:pt x="801756" y="149427"/>
                  <a:pt x="1603512" y="-75197"/>
                  <a:pt x="2107095" y="24194"/>
                </a:cubicBezTo>
                <a:cubicBezTo>
                  <a:pt x="2610678" y="123585"/>
                  <a:pt x="2887648" y="816674"/>
                  <a:pt x="3021495" y="970399"/>
                </a:cubicBezTo>
              </a:path>
            </a:pathLst>
          </a:custGeom>
          <a:noFill/>
          <a:ln w="952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Freeform 17"/>
          <p:cNvSpPr/>
          <p:nvPr/>
        </p:nvSpPr>
        <p:spPr>
          <a:xfrm>
            <a:off x="4484536" y="3927585"/>
            <a:ext cx="3299791" cy="580805"/>
          </a:xfrm>
          <a:custGeom>
            <a:avLst/>
            <a:gdLst>
              <a:gd name="connsiteX0" fmla="*/ 3299791 w 3299791"/>
              <a:gd name="connsiteY0" fmla="*/ 580805 h 580805"/>
              <a:gd name="connsiteX1" fmla="*/ 1956021 w 3299791"/>
              <a:gd name="connsiteY1" fmla="*/ 359 h 580805"/>
              <a:gd name="connsiteX2" fmla="*/ 0 w 3299791"/>
              <a:gd name="connsiteY2" fmla="*/ 493340 h 580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99791" h="580805">
                <a:moveTo>
                  <a:pt x="3299791" y="580805"/>
                </a:moveTo>
                <a:cubicBezTo>
                  <a:pt x="2902888" y="297870"/>
                  <a:pt x="2505986" y="14936"/>
                  <a:pt x="1956021" y="359"/>
                </a:cubicBezTo>
                <a:cubicBezTo>
                  <a:pt x="1406056" y="-14218"/>
                  <a:pt x="314077" y="419128"/>
                  <a:pt x="0" y="493340"/>
                </a:cubicBezTo>
              </a:path>
            </a:pathLst>
          </a:custGeom>
          <a:noFill/>
          <a:ln w="952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Freeform 18"/>
          <p:cNvSpPr/>
          <p:nvPr/>
        </p:nvSpPr>
        <p:spPr>
          <a:xfrm>
            <a:off x="8038769" y="4007457"/>
            <a:ext cx="278295" cy="389614"/>
          </a:xfrm>
          <a:custGeom>
            <a:avLst/>
            <a:gdLst>
              <a:gd name="connsiteX0" fmla="*/ 0 w 278295"/>
              <a:gd name="connsiteY0" fmla="*/ 389614 h 389614"/>
              <a:gd name="connsiteX1" fmla="*/ 230588 w 278295"/>
              <a:gd name="connsiteY1" fmla="*/ 127221 h 389614"/>
              <a:gd name="connsiteX2" fmla="*/ 278295 w 278295"/>
              <a:gd name="connsiteY2" fmla="*/ 0 h 389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8295" h="389614">
                <a:moveTo>
                  <a:pt x="0" y="389614"/>
                </a:moveTo>
                <a:cubicBezTo>
                  <a:pt x="92103" y="290885"/>
                  <a:pt x="184206" y="192157"/>
                  <a:pt x="230588" y="127221"/>
                </a:cubicBezTo>
                <a:cubicBezTo>
                  <a:pt x="276970" y="62285"/>
                  <a:pt x="278295" y="25179"/>
                  <a:pt x="278295" y="0"/>
                </a:cubicBezTo>
              </a:path>
            </a:pathLst>
          </a:custGeom>
          <a:noFill/>
          <a:ln w="952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Freeform 20"/>
          <p:cNvSpPr/>
          <p:nvPr/>
        </p:nvSpPr>
        <p:spPr>
          <a:xfrm>
            <a:off x="7500275" y="4540195"/>
            <a:ext cx="284051" cy="576317"/>
          </a:xfrm>
          <a:custGeom>
            <a:avLst/>
            <a:gdLst>
              <a:gd name="connsiteX0" fmla="*/ 300436 w 300436"/>
              <a:gd name="connsiteY0" fmla="*/ 0 h 461175"/>
              <a:gd name="connsiteX1" fmla="*/ 22140 w 300436"/>
              <a:gd name="connsiteY1" fmla="*/ 238539 h 461175"/>
              <a:gd name="connsiteX2" fmla="*/ 14189 w 300436"/>
              <a:gd name="connsiteY2" fmla="*/ 461175 h 46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0436" h="461175">
                <a:moveTo>
                  <a:pt x="300436" y="0"/>
                </a:moveTo>
                <a:cubicBezTo>
                  <a:pt x="185142" y="80838"/>
                  <a:pt x="69848" y="161677"/>
                  <a:pt x="22140" y="238539"/>
                </a:cubicBezTo>
                <a:cubicBezTo>
                  <a:pt x="-25568" y="315401"/>
                  <a:pt x="19490" y="426719"/>
                  <a:pt x="14189" y="461175"/>
                </a:cubicBezTo>
              </a:path>
            </a:pathLst>
          </a:custGeom>
          <a:noFill/>
          <a:ln w="952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2" name="Freeform 61"/>
          <p:cNvSpPr/>
          <p:nvPr/>
        </p:nvSpPr>
        <p:spPr>
          <a:xfrm>
            <a:off x="6876256" y="4508390"/>
            <a:ext cx="916022" cy="410102"/>
          </a:xfrm>
          <a:custGeom>
            <a:avLst/>
            <a:gdLst>
              <a:gd name="connsiteX0" fmla="*/ 834887 w 834887"/>
              <a:gd name="connsiteY0" fmla="*/ 0 h 370346"/>
              <a:gd name="connsiteX1" fmla="*/ 294199 w 834887"/>
              <a:gd name="connsiteY1" fmla="*/ 357809 h 370346"/>
              <a:gd name="connsiteX2" fmla="*/ 0 w 834887"/>
              <a:gd name="connsiteY2" fmla="*/ 254442 h 370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4887" h="370346">
                <a:moveTo>
                  <a:pt x="834887" y="0"/>
                </a:moveTo>
                <a:cubicBezTo>
                  <a:pt x="634117" y="157701"/>
                  <a:pt x="433347" y="315402"/>
                  <a:pt x="294199" y="357809"/>
                </a:cubicBezTo>
                <a:cubicBezTo>
                  <a:pt x="155051" y="400216"/>
                  <a:pt x="77525" y="327329"/>
                  <a:pt x="0" y="254442"/>
                </a:cubicBezTo>
              </a:path>
            </a:pathLst>
          </a:custGeom>
          <a:noFill/>
          <a:ln w="952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0" name="Flowchart: Connector 59"/>
          <p:cNvSpPr/>
          <p:nvPr/>
        </p:nvSpPr>
        <p:spPr>
          <a:xfrm>
            <a:off x="6768264" y="4611798"/>
            <a:ext cx="180000" cy="180000"/>
          </a:xfrm>
          <a:prstGeom prst="flowChartConnector">
            <a:avLst/>
          </a:prstGeom>
          <a:solidFill>
            <a:srgbClr val="FF0000"/>
          </a:solidFill>
          <a:ln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7" name="Flowchart: Connector 56"/>
          <p:cNvSpPr/>
          <p:nvPr/>
        </p:nvSpPr>
        <p:spPr>
          <a:xfrm>
            <a:off x="7500276" y="5026512"/>
            <a:ext cx="180000" cy="180000"/>
          </a:xfrm>
          <a:prstGeom prst="flowChartConnector">
            <a:avLst/>
          </a:prstGeom>
          <a:solidFill>
            <a:srgbClr val="FF0000"/>
          </a:solidFill>
          <a:ln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TextBox 2"/>
          <p:cNvSpPr txBox="1"/>
          <p:nvPr/>
        </p:nvSpPr>
        <p:spPr>
          <a:xfrm>
            <a:off x="4160500" y="4149080"/>
            <a:ext cx="648072" cy="200055"/>
          </a:xfrm>
          <a:prstGeom prst="rect">
            <a:avLst/>
          </a:prstGeom>
          <a:noFill/>
          <a:ln w="6350" cap="rnd">
            <a:noFill/>
            <a:bevel/>
          </a:ln>
        </p:spPr>
        <p:txBody>
          <a:bodyPr wrap="square" rtlCol="0">
            <a:spAutoFit/>
          </a:bodyPr>
          <a:lstStyle/>
          <a:p>
            <a:r>
              <a:rPr lang="en-AU" sz="700" dirty="0" smtClean="0">
                <a:latin typeface="+mj-lt"/>
                <a:cs typeface="Arial" panose="020B0604020202020204" pitchFamily="34" charset="0"/>
              </a:rPr>
              <a:t>Perth</a:t>
            </a:r>
            <a:endParaRPr lang="en-AU" sz="7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766107" y="3825063"/>
            <a:ext cx="648072" cy="200055"/>
          </a:xfrm>
          <a:prstGeom prst="rect">
            <a:avLst/>
          </a:prstGeom>
          <a:noFill/>
          <a:ln w="6350" cap="rnd">
            <a:noFill/>
            <a:bevel/>
          </a:ln>
        </p:spPr>
        <p:txBody>
          <a:bodyPr wrap="square" rtlCol="0">
            <a:spAutoFit/>
          </a:bodyPr>
          <a:lstStyle/>
          <a:p>
            <a:r>
              <a:rPr lang="en-AU" sz="700" dirty="0" smtClean="0">
                <a:latin typeface="+mj-lt"/>
                <a:cs typeface="Arial" panose="020B0604020202020204" pitchFamily="34" charset="0"/>
              </a:rPr>
              <a:t>Brisbane</a:t>
            </a:r>
            <a:endParaRPr lang="en-AU" sz="7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740352" y="4199638"/>
            <a:ext cx="648072" cy="200055"/>
          </a:xfrm>
          <a:prstGeom prst="rect">
            <a:avLst/>
          </a:prstGeom>
          <a:noFill/>
          <a:ln w="6350" cap="rnd">
            <a:noFill/>
            <a:bevel/>
          </a:ln>
        </p:spPr>
        <p:txBody>
          <a:bodyPr wrap="square" rtlCol="0">
            <a:spAutoFit/>
          </a:bodyPr>
          <a:lstStyle/>
          <a:p>
            <a:r>
              <a:rPr lang="en-AU" sz="700" dirty="0" smtClean="0">
                <a:latin typeface="+mj-lt"/>
                <a:cs typeface="Arial" panose="020B0604020202020204" pitchFamily="34" charset="0"/>
              </a:rPr>
              <a:t>SYDNEY</a:t>
            </a:r>
            <a:endParaRPr lang="en-AU" sz="7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948264" y="5026512"/>
            <a:ext cx="648072" cy="200055"/>
          </a:xfrm>
          <a:prstGeom prst="rect">
            <a:avLst/>
          </a:prstGeom>
          <a:noFill/>
          <a:ln w="6350" cap="rnd">
            <a:noFill/>
            <a:bevel/>
          </a:ln>
        </p:spPr>
        <p:txBody>
          <a:bodyPr wrap="square" rtlCol="0">
            <a:spAutoFit/>
          </a:bodyPr>
          <a:lstStyle/>
          <a:p>
            <a:r>
              <a:rPr lang="en-AU" sz="700" dirty="0" smtClean="0">
                <a:latin typeface="+mj-lt"/>
                <a:cs typeface="Arial" panose="020B0604020202020204" pitchFamily="34" charset="0"/>
              </a:rPr>
              <a:t>Melbourne</a:t>
            </a:r>
            <a:endParaRPr lang="en-AU" sz="7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588224" y="4271176"/>
            <a:ext cx="648072" cy="200055"/>
          </a:xfrm>
          <a:prstGeom prst="rect">
            <a:avLst/>
          </a:prstGeom>
          <a:noFill/>
          <a:ln w="6350" cap="rnd">
            <a:noFill/>
            <a:bevel/>
          </a:ln>
        </p:spPr>
        <p:txBody>
          <a:bodyPr wrap="square" rtlCol="0">
            <a:spAutoFit/>
          </a:bodyPr>
          <a:lstStyle/>
          <a:p>
            <a:r>
              <a:rPr lang="en-AU" sz="700" dirty="0" smtClean="0">
                <a:latin typeface="+mj-lt"/>
                <a:cs typeface="Arial" panose="020B0604020202020204" pitchFamily="34" charset="0"/>
              </a:rPr>
              <a:t>Adelaide</a:t>
            </a:r>
            <a:endParaRPr lang="en-AU" sz="7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625752"/>
            <a:ext cx="1259632" cy="1259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Dodecagon 31"/>
          <p:cNvSpPr/>
          <p:nvPr/>
        </p:nvSpPr>
        <p:spPr>
          <a:xfrm>
            <a:off x="8676456" y="6487684"/>
            <a:ext cx="485801" cy="469708"/>
          </a:xfrm>
          <a:prstGeom prst="dodecagon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000" dirty="0">
                <a:solidFill>
                  <a:schemeClr val="tx2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7</a:t>
            </a:r>
            <a:endParaRPr lang="en-AU" sz="2000" dirty="0">
              <a:solidFill>
                <a:schemeClr val="tx2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57633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3609" y="98522"/>
            <a:ext cx="10798704" cy="72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3238" y="-315415"/>
            <a:ext cx="10150476" cy="6895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Chevron 36"/>
          <p:cNvSpPr/>
          <p:nvPr/>
        </p:nvSpPr>
        <p:spPr>
          <a:xfrm flipH="1">
            <a:off x="-1620688" y="-2979712"/>
            <a:ext cx="5709769" cy="6664593"/>
          </a:xfrm>
          <a:prstGeom prst="chevron">
            <a:avLst>
              <a:gd name="adj" fmla="val 41841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38" name="Chevron 37"/>
          <p:cNvSpPr/>
          <p:nvPr/>
        </p:nvSpPr>
        <p:spPr>
          <a:xfrm flipH="1">
            <a:off x="1763688" y="-2979712"/>
            <a:ext cx="5709769" cy="6664593"/>
          </a:xfrm>
          <a:prstGeom prst="chevron">
            <a:avLst>
              <a:gd name="adj" fmla="val 41841"/>
            </a:avLst>
          </a:prstGeom>
          <a:solidFill>
            <a:schemeClr val="tx2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39" name="Chevron 38"/>
          <p:cNvSpPr/>
          <p:nvPr/>
        </p:nvSpPr>
        <p:spPr>
          <a:xfrm flipH="1">
            <a:off x="5220072" y="-2979712"/>
            <a:ext cx="5709769" cy="6664593"/>
          </a:xfrm>
          <a:prstGeom prst="chevron">
            <a:avLst>
              <a:gd name="adj" fmla="val 41841"/>
            </a:avLst>
          </a:prstGeom>
          <a:solidFill>
            <a:schemeClr val="tx2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1600" y="260648"/>
            <a:ext cx="57373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 w="0"/>
                <a:solidFill>
                  <a:srgbClr val="F8FE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GMK SYDNEY WAREHOUSE</a:t>
            </a:r>
            <a:endParaRPr lang="en-AU" sz="2800" dirty="0">
              <a:solidFill>
                <a:srgbClr val="F8FE0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hevron 8"/>
          <p:cNvSpPr/>
          <p:nvPr/>
        </p:nvSpPr>
        <p:spPr>
          <a:xfrm flipH="1">
            <a:off x="462768" y="198222"/>
            <a:ext cx="370608" cy="648072"/>
          </a:xfrm>
          <a:prstGeom prst="chevron">
            <a:avLst>
              <a:gd name="adj" fmla="val 41841"/>
            </a:avLst>
          </a:prstGeom>
          <a:solidFill>
            <a:srgbClr val="FF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 flipH="1">
            <a:off x="179512" y="198222"/>
            <a:ext cx="370608" cy="648072"/>
          </a:xfrm>
          <a:prstGeom prst="chevron">
            <a:avLst>
              <a:gd name="adj" fmla="val 41841"/>
            </a:avLst>
          </a:prstGeom>
          <a:solidFill>
            <a:srgbClr val="FF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216161" y="6237312"/>
            <a:ext cx="9543940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30" y="6343668"/>
            <a:ext cx="1403785" cy="469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309320"/>
            <a:ext cx="1152128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448934" y="874895"/>
            <a:ext cx="4536504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-1692696" y="672951"/>
            <a:ext cx="4536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At 13 JULY 2015</a:t>
            </a:r>
            <a:endParaRPr 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78173" y="3677830"/>
            <a:ext cx="8617820" cy="2400657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85750" indent="-285750">
              <a:lnSpc>
                <a:spcPct val="150000"/>
              </a:lnSpc>
              <a:buBlip>
                <a:blip r:embed="rId6"/>
              </a:buBlip>
            </a:pPr>
            <a:r>
              <a:rPr lang="en-AU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16,000</a:t>
            </a:r>
            <a:r>
              <a:rPr lang="en-AU" sz="2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m² facility </a:t>
            </a:r>
            <a:r>
              <a:rPr lang="en-AU" sz="2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scheduled to be operational January </a:t>
            </a:r>
            <a:r>
              <a:rPr lang="en-AU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2016</a:t>
            </a:r>
          </a:p>
          <a:p>
            <a:pPr marL="285750" indent="-285750">
              <a:lnSpc>
                <a:spcPct val="150000"/>
              </a:lnSpc>
              <a:buBlip>
                <a:blip r:embed="rId6"/>
              </a:buBlip>
            </a:pPr>
            <a:r>
              <a:rPr lang="en-AU" sz="2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Purpose </a:t>
            </a:r>
            <a:r>
              <a:rPr lang="en-AU" sz="2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built and designed to handle flooring </a:t>
            </a:r>
            <a:r>
              <a:rPr lang="en-AU" sz="2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products</a:t>
            </a:r>
          </a:p>
          <a:p>
            <a:pPr marL="285750" indent="-285750">
              <a:lnSpc>
                <a:spcPct val="150000"/>
              </a:lnSpc>
              <a:buBlip>
                <a:blip r:embed="rId6"/>
              </a:buBlip>
            </a:pPr>
            <a:endParaRPr lang="en-AU" sz="2000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285750" indent="-285750">
              <a:lnSpc>
                <a:spcPct val="150000"/>
              </a:lnSpc>
              <a:buBlip>
                <a:blip r:embed="rId6"/>
              </a:buBlip>
            </a:pPr>
            <a:r>
              <a:rPr lang="en-AU" sz="2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Excellent </a:t>
            </a:r>
            <a:r>
              <a:rPr lang="en-AU" sz="2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location, near GMK’s current Sydney site</a:t>
            </a:r>
          </a:p>
          <a:p>
            <a:pPr marL="285750" indent="-285750">
              <a:lnSpc>
                <a:spcPct val="150000"/>
              </a:lnSpc>
              <a:buBlip>
                <a:blip r:embed="rId6"/>
              </a:buBlip>
            </a:pPr>
            <a:r>
              <a:rPr lang="en-AU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16</a:t>
            </a:r>
            <a:r>
              <a:rPr lang="en-AU" sz="2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AU" sz="2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dock capacity </a:t>
            </a:r>
          </a:p>
          <a:p>
            <a:pPr marL="285750" indent="-285750">
              <a:lnSpc>
                <a:spcPct val="150000"/>
              </a:lnSpc>
              <a:buBlip>
                <a:blip r:embed="rId6"/>
              </a:buBlip>
            </a:pPr>
            <a:r>
              <a:rPr lang="en-AU" sz="2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Significant </a:t>
            </a:r>
            <a:r>
              <a:rPr lang="en-AU" sz="2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expansion capability 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625752"/>
            <a:ext cx="1259632" cy="1259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Dodecagon 17"/>
          <p:cNvSpPr/>
          <p:nvPr/>
        </p:nvSpPr>
        <p:spPr>
          <a:xfrm>
            <a:off x="8676456" y="6487684"/>
            <a:ext cx="485801" cy="469708"/>
          </a:xfrm>
          <a:prstGeom prst="dodecagon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000" dirty="0">
                <a:solidFill>
                  <a:schemeClr val="tx2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8</a:t>
            </a:r>
            <a:endParaRPr lang="en-AU" sz="2000" dirty="0">
              <a:solidFill>
                <a:schemeClr val="tx2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2467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jcarruthers\Desktop\gmk\IMG_51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5627" y="-890680"/>
            <a:ext cx="10800000" cy="72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hevron 16"/>
          <p:cNvSpPr/>
          <p:nvPr/>
        </p:nvSpPr>
        <p:spPr>
          <a:xfrm flipH="1">
            <a:off x="-1620688" y="-2979712"/>
            <a:ext cx="5709769" cy="6664593"/>
          </a:xfrm>
          <a:prstGeom prst="chevron">
            <a:avLst>
              <a:gd name="adj" fmla="val 41841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18" name="Chevron 17"/>
          <p:cNvSpPr/>
          <p:nvPr/>
        </p:nvSpPr>
        <p:spPr>
          <a:xfrm flipH="1">
            <a:off x="1763688" y="-2979712"/>
            <a:ext cx="5709769" cy="6664593"/>
          </a:xfrm>
          <a:prstGeom prst="chevron">
            <a:avLst>
              <a:gd name="adj" fmla="val 41841"/>
            </a:avLst>
          </a:prstGeom>
          <a:solidFill>
            <a:schemeClr val="tx2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19" name="Chevron 18"/>
          <p:cNvSpPr/>
          <p:nvPr/>
        </p:nvSpPr>
        <p:spPr>
          <a:xfrm flipH="1">
            <a:off x="5220072" y="-2979712"/>
            <a:ext cx="5709769" cy="6664593"/>
          </a:xfrm>
          <a:prstGeom prst="chevron">
            <a:avLst>
              <a:gd name="adj" fmla="val 41841"/>
            </a:avLst>
          </a:prstGeom>
          <a:solidFill>
            <a:schemeClr val="tx2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6306" y="258829"/>
            <a:ext cx="76561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8FE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GMK SYDNEY WAREHOUSE BENEFITS</a:t>
            </a:r>
            <a:endParaRPr lang="en-AU" sz="2800" dirty="0">
              <a:solidFill>
                <a:srgbClr val="F8FE0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hevron 8"/>
          <p:cNvSpPr/>
          <p:nvPr/>
        </p:nvSpPr>
        <p:spPr>
          <a:xfrm flipH="1">
            <a:off x="462768" y="198222"/>
            <a:ext cx="370608" cy="648072"/>
          </a:xfrm>
          <a:prstGeom prst="chevron">
            <a:avLst>
              <a:gd name="adj" fmla="val 41841"/>
            </a:avLst>
          </a:prstGeom>
          <a:solidFill>
            <a:srgbClr val="FF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 flipH="1">
            <a:off x="179512" y="198222"/>
            <a:ext cx="370608" cy="648072"/>
          </a:xfrm>
          <a:prstGeom prst="chevron">
            <a:avLst>
              <a:gd name="adj" fmla="val 41841"/>
            </a:avLst>
          </a:prstGeom>
          <a:solidFill>
            <a:srgbClr val="FF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216161" y="6237312"/>
            <a:ext cx="9543940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30" y="6343668"/>
            <a:ext cx="1403785" cy="469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309320"/>
            <a:ext cx="1152128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9552" y="980728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00B050"/>
              </a:buClr>
              <a:buBlip>
                <a:blip r:embed="rId5"/>
              </a:buBlip>
            </a:pPr>
            <a:r>
              <a:rPr lang="en-A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Allows GMK the ability to provide Tarkett with </a:t>
            </a:r>
            <a:r>
              <a:rPr lang="en-A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2</a:t>
            </a:r>
            <a:r>
              <a:rPr lang="en-A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metre and </a:t>
            </a:r>
            <a:r>
              <a:rPr lang="en-A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4</a:t>
            </a:r>
            <a:r>
              <a:rPr lang="en-A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metre roll storage using trays specifically designed for Tarkett product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/>
          <a:srcRect l="2306"/>
          <a:stretch/>
        </p:blipFill>
        <p:spPr>
          <a:xfrm>
            <a:off x="923607" y="1700808"/>
            <a:ext cx="3792409" cy="406172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5619" y="1708359"/>
            <a:ext cx="3554549" cy="2563616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15619" y="4314533"/>
            <a:ext cx="3554549" cy="1448001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625752"/>
            <a:ext cx="1259632" cy="1259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Dodecagon 20"/>
          <p:cNvSpPr/>
          <p:nvPr/>
        </p:nvSpPr>
        <p:spPr>
          <a:xfrm>
            <a:off x="8676456" y="6487684"/>
            <a:ext cx="485801" cy="469708"/>
          </a:xfrm>
          <a:prstGeom prst="dodecagon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000" dirty="0">
                <a:solidFill>
                  <a:schemeClr val="tx2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9</a:t>
            </a:r>
            <a:endParaRPr lang="en-AU" sz="2000" dirty="0">
              <a:solidFill>
                <a:schemeClr val="tx2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0164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4508</TotalTime>
  <Words>1125</Words>
  <Application>Microsoft Office PowerPoint</Application>
  <PresentationFormat>On-screen Show (4:3)</PresentationFormat>
  <Paragraphs>228</Paragraphs>
  <Slides>16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 Carruthers</dc:creator>
  <cp:lastModifiedBy>Matt Carruthers</cp:lastModifiedBy>
  <cp:revision>65</cp:revision>
  <dcterms:created xsi:type="dcterms:W3CDTF">2015-09-04T09:22:35Z</dcterms:created>
  <dcterms:modified xsi:type="dcterms:W3CDTF">2015-09-08T02:33:23Z</dcterms:modified>
</cp:coreProperties>
</file>